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66" r:id="rId4"/>
    <p:sldMasterId id="2147483784" r:id="rId5"/>
    <p:sldMasterId id="2147483796" r:id="rId6"/>
    <p:sldMasterId id="2147483809" r:id="rId7"/>
  </p:sldMasterIdLst>
  <p:notesMasterIdLst>
    <p:notesMasterId r:id="rId31"/>
  </p:notesMasterIdLst>
  <p:sldIdLst>
    <p:sldId id="257" r:id="rId8"/>
    <p:sldId id="259" r:id="rId9"/>
    <p:sldId id="285" r:id="rId10"/>
    <p:sldId id="286" r:id="rId11"/>
    <p:sldId id="292" r:id="rId12"/>
    <p:sldId id="265" r:id="rId13"/>
    <p:sldId id="266" r:id="rId14"/>
    <p:sldId id="295" r:id="rId15"/>
    <p:sldId id="273" r:id="rId16"/>
    <p:sldId id="274" r:id="rId17"/>
    <p:sldId id="297" r:id="rId18"/>
    <p:sldId id="293" r:id="rId19"/>
    <p:sldId id="287" r:id="rId20"/>
    <p:sldId id="268" r:id="rId21"/>
    <p:sldId id="269" r:id="rId22"/>
    <p:sldId id="271" r:id="rId23"/>
    <p:sldId id="289" r:id="rId24"/>
    <p:sldId id="296" r:id="rId25"/>
    <p:sldId id="294" r:id="rId26"/>
    <p:sldId id="279" r:id="rId27"/>
    <p:sldId id="280" r:id="rId28"/>
    <p:sldId id="290" r:id="rId29"/>
    <p:sldId id="282" r:id="rId3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521415D9-36F7-43E2-AB2F-B90AF26B5E84}">
      <p14:sectionLst xmlns:p14="http://schemas.microsoft.com/office/powerpoint/2010/main">
        <p14:section name="默认节" id="{A672A90D-5D40-4796-814C-E6034CEB3D03}">
          <p14:sldIdLst>
            <p14:sldId id="257"/>
            <p14:sldId id="259"/>
            <p14:sldId id="285"/>
            <p14:sldId id="286"/>
            <p14:sldId id="292"/>
            <p14:sldId id="265"/>
            <p14:sldId id="266"/>
            <p14:sldId id="295"/>
            <p14:sldId id="273"/>
            <p14:sldId id="274"/>
            <p14:sldId id="297"/>
            <p14:sldId id="293"/>
            <p14:sldId id="287"/>
            <p14:sldId id="268"/>
            <p14:sldId id="269"/>
            <p14:sldId id="271"/>
            <p14:sldId id="289"/>
            <p14:sldId id="296"/>
            <p14:sldId id="294"/>
            <p14:sldId id="279"/>
            <p14:sldId id="280"/>
            <p14:sldId id="290"/>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103674370365936E-2"/>
          <c:y val="9.8292441766528044E-2"/>
          <c:w val="0.9540330412605279"/>
          <c:h val="0.66574789450576677"/>
        </c:manualLayout>
      </c:layout>
      <c:barChart>
        <c:barDir val="col"/>
        <c:grouping val="clustered"/>
        <c:varyColors val="0"/>
        <c:ser>
          <c:idx val="0"/>
          <c:order val="0"/>
          <c:tx>
            <c:strRef>
              <c:f>Sheet1!$B$6</c:f>
              <c:strCache>
                <c:ptCount val="1"/>
                <c:pt idx="0">
                  <c:v>2022年</c:v>
                </c:pt>
              </c:strCache>
            </c:strRef>
          </c:tx>
          <c:spPr>
            <a:solidFill>
              <a:srgbClr val="4F81BD"/>
            </a:solidFill>
            <a:ln w="25189">
              <a:noFill/>
            </a:ln>
          </c:spPr>
          <c:invertIfNegative val="0"/>
          <c:dLbls>
            <c:spPr>
              <a:noFill/>
              <a:ln w="25189">
                <a:noFill/>
              </a:ln>
            </c:spPr>
            <c:txPr>
              <a:bodyPr rot="0" spcFirstLastPara="1" vertOverflow="ellipsis" vert="horz" wrap="square" lIns="38100" tIns="19050" rIns="38100" bIns="19050" anchor="ctr" anchorCtr="1">
                <a:spAutoFit/>
              </a:bodyPr>
              <a:lstStyle/>
              <a:p>
                <a:pPr>
                  <a:defRPr sz="83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Sheet1!$C$5:$E$5</c:f>
              <c:strCache>
                <c:ptCount val="3"/>
                <c:pt idx="0">
                  <c:v>新能源上险数</c:v>
                </c:pt>
                <c:pt idx="1">
                  <c:v>20万以上乘用车上险数</c:v>
                </c:pt>
                <c:pt idx="2">
                  <c:v>20万以上新能源上险数</c:v>
                </c:pt>
              </c:strCache>
            </c:strRef>
          </c:cat>
          <c:val>
            <c:numRef>
              <c:f>Sheet1!$C$6:$E$6</c:f>
              <c:numCache>
                <c:formatCode>General</c:formatCode>
                <c:ptCount val="3"/>
                <c:pt idx="0">
                  <c:v>92464</c:v>
                </c:pt>
                <c:pt idx="1">
                  <c:v>119767</c:v>
                </c:pt>
                <c:pt idx="2">
                  <c:v>45501</c:v>
                </c:pt>
              </c:numCache>
            </c:numRef>
          </c:val>
          <c:extLst>
            <c:ext xmlns:c16="http://schemas.microsoft.com/office/drawing/2014/chart" uri="{C3380CC4-5D6E-409C-BE32-E72D297353CC}">
              <c16:uniqueId val="{00000000-8A5B-4342-B0C8-F974B8A6B86B}"/>
            </c:ext>
          </c:extLst>
        </c:ser>
        <c:ser>
          <c:idx val="1"/>
          <c:order val="1"/>
          <c:tx>
            <c:strRef>
              <c:f>Sheet1!$B$7</c:f>
              <c:strCache>
                <c:ptCount val="1"/>
                <c:pt idx="0">
                  <c:v>2023年</c:v>
                </c:pt>
              </c:strCache>
            </c:strRef>
          </c:tx>
          <c:spPr>
            <a:solidFill>
              <a:srgbClr val="ED7D31"/>
            </a:solidFill>
            <a:ln w="25189">
              <a:noFill/>
            </a:ln>
          </c:spPr>
          <c:invertIfNegative val="0"/>
          <c:dPt>
            <c:idx val="0"/>
            <c:invertIfNegative val="0"/>
            <c:bubble3D val="0"/>
            <c:extLst>
              <c:ext xmlns:c16="http://schemas.microsoft.com/office/drawing/2014/chart" uri="{C3380CC4-5D6E-409C-BE32-E72D297353CC}">
                <c16:uniqueId val="{00000001-8A5B-4342-B0C8-F974B8A6B86B}"/>
              </c:ext>
            </c:extLst>
          </c:dPt>
          <c:dPt>
            <c:idx val="1"/>
            <c:invertIfNegative val="0"/>
            <c:bubble3D val="0"/>
            <c:extLst>
              <c:ext xmlns:c16="http://schemas.microsoft.com/office/drawing/2014/chart" uri="{C3380CC4-5D6E-409C-BE32-E72D297353CC}">
                <c16:uniqueId val="{00000002-8A5B-4342-B0C8-F974B8A6B86B}"/>
              </c:ext>
            </c:extLst>
          </c:dPt>
          <c:dPt>
            <c:idx val="2"/>
            <c:invertIfNegative val="0"/>
            <c:bubble3D val="0"/>
            <c:extLst>
              <c:ext xmlns:c16="http://schemas.microsoft.com/office/drawing/2014/chart" uri="{C3380CC4-5D6E-409C-BE32-E72D297353CC}">
                <c16:uniqueId val="{00000003-8A5B-4342-B0C8-F974B8A6B86B}"/>
              </c:ext>
            </c:extLst>
          </c:dPt>
          <c:dLbls>
            <c:spPr>
              <a:noFill/>
              <a:ln w="25189">
                <a:noFill/>
              </a:ln>
            </c:spPr>
            <c:txPr>
              <a:bodyPr rot="0" spcFirstLastPara="1" vertOverflow="ellipsis" vert="horz" wrap="square" lIns="38100" tIns="19050" rIns="38100" bIns="19050" anchor="ctr" anchorCtr="1">
                <a:spAutoFit/>
              </a:bodyPr>
              <a:lstStyle/>
              <a:p>
                <a:pPr>
                  <a:defRPr sz="810" b="0" i="0" u="none" strike="noStrike" kern="1200" baseline="0">
                    <a:solidFill>
                      <a:schemeClr val="tx1">
                        <a:lumMod val="75000"/>
                        <a:lumOff val="25000"/>
                      </a:schemeClr>
                    </a:solidFill>
                    <a:latin typeface="微软雅黑" panose="020B0503020204020204" pitchFamily="34" charset="-122"/>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Sheet1!$C$5:$E$5</c:f>
              <c:strCache>
                <c:ptCount val="3"/>
                <c:pt idx="0">
                  <c:v>新能源上险数</c:v>
                </c:pt>
                <c:pt idx="1">
                  <c:v>20万以上乘用车上险数</c:v>
                </c:pt>
                <c:pt idx="2">
                  <c:v>20万以上新能源上险数</c:v>
                </c:pt>
              </c:strCache>
            </c:strRef>
          </c:cat>
          <c:val>
            <c:numRef>
              <c:f>Sheet1!$C$7:$E$7</c:f>
              <c:numCache>
                <c:formatCode>General</c:formatCode>
                <c:ptCount val="3"/>
                <c:pt idx="0">
                  <c:v>157044</c:v>
                </c:pt>
                <c:pt idx="1">
                  <c:v>187733</c:v>
                </c:pt>
                <c:pt idx="2">
                  <c:v>89162</c:v>
                </c:pt>
              </c:numCache>
            </c:numRef>
          </c:val>
          <c:extLst>
            <c:ext xmlns:c16="http://schemas.microsoft.com/office/drawing/2014/chart" uri="{C3380CC4-5D6E-409C-BE32-E72D297353CC}">
              <c16:uniqueId val="{00000004-8A5B-4342-B0C8-F974B8A6B86B}"/>
            </c:ext>
          </c:extLst>
        </c:ser>
        <c:dLbls>
          <c:showLegendKey val="0"/>
          <c:showVal val="0"/>
          <c:showCatName val="0"/>
          <c:showSerName val="0"/>
          <c:showPercent val="0"/>
          <c:showBubbleSize val="0"/>
        </c:dLbls>
        <c:gapWidth val="252"/>
        <c:axId val="998030096"/>
        <c:axId val="1"/>
      </c:barChart>
      <c:catAx>
        <c:axId val="998030096"/>
        <c:scaling>
          <c:orientation val="minMax"/>
        </c:scaling>
        <c:delete val="0"/>
        <c:axPos val="b"/>
        <c:numFmt formatCode="General" sourceLinked="1"/>
        <c:majorTickMark val="none"/>
        <c:minorTickMark val="none"/>
        <c:tickLblPos val="nextTo"/>
        <c:spPr>
          <a:noFill/>
          <a:ln w="9446"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998030096"/>
        <c:crosses val="autoZero"/>
        <c:crossBetween val="between"/>
      </c:valAx>
      <c:spPr>
        <a:noFill/>
        <a:ln w="25189">
          <a:noFill/>
        </a:ln>
      </c:spPr>
    </c:plotArea>
    <c:legend>
      <c:legendPos val="r"/>
      <c:layout>
        <c:manualLayout>
          <c:xMode val="edge"/>
          <c:yMode val="edge"/>
          <c:x val="0.18018018018018017"/>
          <c:y val="0.87564766839378239"/>
          <c:w val="0.65915915915915912"/>
          <c:h val="0.10362694300518134"/>
        </c:manualLayout>
      </c:layout>
      <c:overlay val="0"/>
      <c:spPr>
        <a:noFill/>
        <a:ln w="25189">
          <a:noFill/>
        </a:ln>
      </c:spPr>
      <c:txPr>
        <a:bodyPr rot="0" spcFirstLastPara="1" vertOverflow="ellipsis" vert="horz" wrap="square" anchor="ctr" anchorCtr="1"/>
        <a:lstStyle/>
        <a:p>
          <a:pPr>
            <a:defRPr sz="83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95787781546907E-3"/>
          <c:y val="7.4952807939694888E-2"/>
          <c:w val="0.9919703463533589"/>
          <c:h val="0.74474884800046093"/>
        </c:manualLayout>
      </c:layout>
      <c:barChart>
        <c:barDir val="col"/>
        <c:grouping val="clustered"/>
        <c:varyColors val="0"/>
        <c:ser>
          <c:idx val="0"/>
          <c:order val="0"/>
          <c:tx>
            <c:strRef>
              <c:f>Sheet1!$A$2</c:f>
              <c:strCache>
                <c:ptCount val="1"/>
                <c:pt idx="0">
                  <c:v>2022年</c:v>
                </c:pt>
              </c:strCache>
            </c:strRef>
          </c:tx>
          <c:spPr>
            <a:solidFill>
              <a:srgbClr val="4F81BD"/>
            </a:solidFill>
            <a:ln w="19721">
              <a:noFill/>
            </a:ln>
          </c:spPr>
          <c:invertIfNegative val="0"/>
          <c:dLbls>
            <c:spPr>
              <a:noFill/>
              <a:ln w="19721">
                <a:noFill/>
              </a:ln>
            </c:spPr>
            <c:txPr>
              <a:bodyPr rot="0" spcFirstLastPara="1" vertOverflow="ellipsis" vert="horz" wrap="square" lIns="38100" tIns="19050" rIns="38100" bIns="19050" anchor="ctr" anchorCtr="1">
                <a:spAutoFit/>
              </a:bodyPr>
              <a:lstStyle/>
              <a:p>
                <a:pPr>
                  <a:defRPr sz="108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宝马</c:v>
                </c:pt>
                <c:pt idx="1">
                  <c:v>奔驰</c:v>
                </c:pt>
                <c:pt idx="2">
                  <c:v>理想</c:v>
                </c:pt>
                <c:pt idx="3">
                  <c:v>蔚来</c:v>
                </c:pt>
              </c:strCache>
            </c:strRef>
          </c:cat>
          <c:val>
            <c:numRef>
              <c:f>Sheet1!$B$2:$E$2</c:f>
              <c:numCache>
                <c:formatCode>General</c:formatCode>
                <c:ptCount val="4"/>
                <c:pt idx="0">
                  <c:v>12108</c:v>
                </c:pt>
                <c:pt idx="1">
                  <c:v>13934</c:v>
                </c:pt>
                <c:pt idx="2">
                  <c:v>4815</c:v>
                </c:pt>
                <c:pt idx="3">
                  <c:v>3340</c:v>
                </c:pt>
              </c:numCache>
            </c:numRef>
          </c:val>
          <c:extLst>
            <c:ext xmlns:c16="http://schemas.microsoft.com/office/drawing/2014/chart" uri="{C3380CC4-5D6E-409C-BE32-E72D297353CC}">
              <c16:uniqueId val="{00000000-F5EB-48C6-8BB9-A69AD0D90D36}"/>
            </c:ext>
          </c:extLst>
        </c:ser>
        <c:ser>
          <c:idx val="1"/>
          <c:order val="1"/>
          <c:tx>
            <c:strRef>
              <c:f>Sheet1!$A$3</c:f>
              <c:strCache>
                <c:ptCount val="1"/>
                <c:pt idx="0">
                  <c:v>2023年</c:v>
                </c:pt>
              </c:strCache>
            </c:strRef>
          </c:tx>
          <c:spPr>
            <a:solidFill>
              <a:srgbClr val="ED7D31"/>
            </a:solidFill>
            <a:ln w="19721">
              <a:noFill/>
            </a:ln>
          </c:spPr>
          <c:invertIfNegative val="0"/>
          <c:dLbls>
            <c:dLbl>
              <c:idx val="1"/>
              <c:layout>
                <c:manualLayout>
                  <c:x val="8.2075555072293541E-3"/>
                  <c:y val="2.13951670507688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EB-48C6-8BB9-A69AD0D90D36}"/>
                </c:ext>
              </c:extLst>
            </c:dLbl>
            <c:spPr>
              <a:noFill/>
              <a:ln w="19721">
                <a:noFill/>
              </a:ln>
            </c:spPr>
            <c:txPr>
              <a:bodyPr rot="0" spcFirstLastPara="1" vertOverflow="ellipsis" vert="horz" wrap="square" lIns="38100" tIns="19050" rIns="38100" bIns="19050" anchor="b" anchorCtr="0">
                <a:spAutoFit/>
              </a:bodyPr>
              <a:lstStyle/>
              <a:p>
                <a:pPr>
                  <a:defRPr sz="108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宝马</c:v>
                </c:pt>
                <c:pt idx="1">
                  <c:v>奔驰</c:v>
                </c:pt>
                <c:pt idx="2">
                  <c:v>理想</c:v>
                </c:pt>
                <c:pt idx="3">
                  <c:v>蔚来</c:v>
                </c:pt>
              </c:strCache>
            </c:strRef>
          </c:cat>
          <c:val>
            <c:numRef>
              <c:f>Sheet1!$B$3:$E$3</c:f>
              <c:numCache>
                <c:formatCode>General</c:formatCode>
                <c:ptCount val="4"/>
                <c:pt idx="0">
                  <c:v>13485</c:v>
                </c:pt>
                <c:pt idx="1">
                  <c:v>14077</c:v>
                </c:pt>
                <c:pt idx="2">
                  <c:v>16780</c:v>
                </c:pt>
                <c:pt idx="3">
                  <c:v>3533</c:v>
                </c:pt>
              </c:numCache>
            </c:numRef>
          </c:val>
          <c:extLst>
            <c:ext xmlns:c16="http://schemas.microsoft.com/office/drawing/2014/chart" uri="{C3380CC4-5D6E-409C-BE32-E72D297353CC}">
              <c16:uniqueId val="{00000002-F5EB-48C6-8BB9-A69AD0D90D36}"/>
            </c:ext>
          </c:extLst>
        </c:ser>
        <c:dLbls>
          <c:showLegendKey val="0"/>
          <c:showVal val="0"/>
          <c:showCatName val="0"/>
          <c:showSerName val="0"/>
          <c:showPercent val="0"/>
          <c:showBubbleSize val="0"/>
        </c:dLbls>
        <c:gapWidth val="151"/>
        <c:axId val="206065712"/>
        <c:axId val="1"/>
      </c:barChart>
      <c:catAx>
        <c:axId val="206065712"/>
        <c:scaling>
          <c:orientation val="minMax"/>
        </c:scaling>
        <c:delete val="0"/>
        <c:axPos val="b"/>
        <c:numFmt formatCode="General" sourceLinked="1"/>
        <c:majorTickMark val="none"/>
        <c:minorTickMark val="none"/>
        <c:tickLblPos val="nextTo"/>
        <c:spPr>
          <a:noFill/>
          <a:ln w="7396" cap="flat" cmpd="sng" algn="ctr">
            <a:solidFill>
              <a:schemeClr val="tx1">
                <a:lumMod val="15000"/>
                <a:lumOff val="85000"/>
              </a:schemeClr>
            </a:solidFill>
            <a:round/>
          </a:ln>
          <a:effectLst/>
        </c:spPr>
        <c:txPr>
          <a:bodyPr rot="-60000000" spcFirstLastPara="1" vertOverflow="ellipsis" vert="horz" wrap="square" anchor="ctr" anchorCtr="1"/>
          <a:lstStyle/>
          <a:p>
            <a:pPr>
              <a:defRPr sz="854" b="0" i="0" u="none" strike="noStrike" kern="1200" baseline="0">
                <a:solidFill>
                  <a:schemeClr val="tx1">
                    <a:lumMod val="65000"/>
                    <a:lumOff val="35000"/>
                  </a:schemeClr>
                </a:solidFill>
                <a:latin typeface="+mn-lt"/>
                <a:ea typeface="+mn-ea"/>
                <a:cs typeface="+mn-cs"/>
              </a:defRPr>
            </a:pPr>
            <a:endParaRPr lang="zh-CN"/>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206065712"/>
        <c:crosses val="autoZero"/>
        <c:crossBetween val="between"/>
      </c:valAx>
      <c:spPr>
        <a:noFill/>
        <a:ln w="19721">
          <a:noFill/>
        </a:ln>
      </c:spPr>
    </c:plotArea>
    <c:legend>
      <c:legendPos val="r"/>
      <c:layout>
        <c:manualLayout>
          <c:xMode val="edge"/>
          <c:yMode val="edge"/>
          <c:x val="0.18369883851126276"/>
          <c:y val="0.88157916401529113"/>
          <c:w val="0.56666666666666665"/>
          <c:h val="0.11842105263157894"/>
        </c:manualLayout>
      </c:layout>
      <c:overlay val="0"/>
      <c:spPr>
        <a:noFill/>
        <a:ln w="19721">
          <a:noFill/>
        </a:ln>
      </c:spPr>
      <c:txPr>
        <a:bodyPr rot="0" spcFirstLastPara="1" vertOverflow="ellipsis" vert="horz" wrap="square" anchor="ctr" anchorCtr="1"/>
        <a:lstStyle/>
        <a:p>
          <a:pPr>
            <a:defRPr sz="854"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c:spPr>
  <c:txPr>
    <a:bodyPr/>
    <a:lstStyle/>
    <a:p>
      <a:pPr>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smtClean="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6DCA83B6-9973-4B85-8B65-A92F1847DF83}" type="datetimeFigureOut">
              <a:rPr lang="zh-CN" altLang="en-US"/>
              <a:pPr>
                <a:defRPr/>
              </a:pPr>
              <a:t>2024/6/20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smtClean="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D3C6B8D5-A287-459C-AB27-35CF1F53127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C74661-1255-489F-93FA-906D8EB1D9C6}"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endParaRPr>
          </a:p>
        </p:txBody>
      </p:sp>
    </p:spTree>
    <p:extLst>
      <p:ext uri="{BB962C8B-B14F-4D97-AF65-F5344CB8AC3E}">
        <p14:creationId xmlns:p14="http://schemas.microsoft.com/office/powerpoint/2010/main" val="115046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459455-24A6-467E-9874-A135734B361E}"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itchFamily="2" charset="-122"/>
              <a:cs typeface="+mn-cs"/>
            </a:endParaRPr>
          </a:p>
        </p:txBody>
      </p:sp>
    </p:spTree>
    <p:extLst>
      <p:ext uri="{BB962C8B-B14F-4D97-AF65-F5344CB8AC3E}">
        <p14:creationId xmlns:p14="http://schemas.microsoft.com/office/powerpoint/2010/main" val="330056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F81BFB93-5891-43B4-AAE7-7D669868C47C}" type="slidenum">
              <a:rPr lang="zh-CN" altLang="en-US">
                <a:solidFill>
                  <a:srgbClr val="000000"/>
                </a:solidFill>
                <a:latin typeface="Calibri" panose="020F0502020204030204" pitchFamily="34" charset="0"/>
                <a:ea typeface="宋体" panose="02010600030101010101" pitchFamily="2" charset="-122"/>
              </a:rPr>
              <a:pPr fontAlgn="base">
                <a:spcBef>
                  <a:spcPct val="0"/>
                </a:spcBef>
                <a:spcAft>
                  <a:spcPct val="0"/>
                </a:spcAft>
              </a:pPr>
              <a:t>6</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1BFB93-5891-43B4-AAE7-7D669868C47C}"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003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E1E1925C-8674-4C82-8DDC-CC95371D0C4E}" type="slidenum">
              <a:rPr lang="zh-CN" altLang="en-US">
                <a:solidFill>
                  <a:srgbClr val="000000"/>
                </a:solidFill>
                <a:latin typeface="Calibri" panose="020F0502020204030204" pitchFamily="34" charset="0"/>
                <a:ea typeface="宋体" panose="02010600030101010101" pitchFamily="2" charset="-122"/>
              </a:rPr>
              <a:pPr fontAlgn="base">
                <a:spcBef>
                  <a:spcPct val="0"/>
                </a:spcBef>
                <a:spcAft>
                  <a:spcPct val="0"/>
                </a:spcAft>
              </a:pPr>
              <a:t>9</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C8B68EFE-473F-4AE2-8854-2A332F16D666}" type="slidenum">
              <a:rPr lang="zh-CN" altLang="en-US">
                <a:solidFill>
                  <a:srgbClr val="000000"/>
                </a:solidFill>
                <a:latin typeface="Calibri" panose="020F0502020204030204" pitchFamily="34" charset="0"/>
                <a:ea typeface="宋体" panose="02010600030101010101" pitchFamily="2" charset="-122"/>
              </a:rPr>
              <a:pPr fontAlgn="base">
                <a:spcBef>
                  <a:spcPct val="0"/>
                </a:spcBef>
                <a:spcAft>
                  <a:spcPct val="0"/>
                </a:spcAft>
              </a:pPr>
              <a:t>10</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C8B68EFE-473F-4AE2-8854-2A332F16D666}" type="slidenum">
              <a:rPr lang="zh-CN" altLang="en-US">
                <a:solidFill>
                  <a:srgbClr val="000000"/>
                </a:solidFill>
                <a:latin typeface="Calibri" panose="020F0502020204030204" pitchFamily="34" charset="0"/>
                <a:ea typeface="宋体" panose="02010600030101010101" pitchFamily="2" charset="-122"/>
              </a:rPr>
              <a:pPr fontAlgn="base">
                <a:spcBef>
                  <a:spcPct val="0"/>
                </a:spcBef>
                <a:spcAft>
                  <a:spcPct val="0"/>
                </a:spcAft>
              </a:pPr>
              <a:t>11</a:t>
            </a:fld>
            <a:endParaRPr lang="zh-CN" altLang="en-US">
              <a:solidFill>
                <a:srgbClr val="000000"/>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2679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9396" name="页脚占位符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9397" name="灯片编号占位符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0FC146E9-2C6A-405E-984D-9766CADBD43D}" type="slidenum">
              <a:rPr lang="zh-CN" altLang="en-US">
                <a:solidFill>
                  <a:srgbClr val="000000"/>
                </a:solidFill>
                <a:latin typeface="Calibri" panose="020F0502020204030204" pitchFamily="34" charset="0"/>
                <a:ea typeface="宋体" panose="02010600030101010101" pitchFamily="2" charset="-122"/>
              </a:rPr>
              <a:pPr fontAlgn="base">
                <a:spcBef>
                  <a:spcPct val="0"/>
                </a:spcBef>
                <a:spcAft>
                  <a:spcPct val="0"/>
                </a:spcAft>
              </a:pPr>
              <a:t>16</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25D92E4-20AA-4873-899D-590E9C6C2B44}"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D4C38619-40C8-4649-8FE5-B223E2505FF5}" type="slidenum">
              <a:rPr lang="zh-CN" altLang="en-US"/>
              <a:pPr>
                <a:defRPr/>
              </a:pPr>
              <a:t>‹#›</a:t>
            </a:fld>
            <a:endParaRPr lang="zh-CN" altLang="en-US"/>
          </a:p>
        </p:txBody>
      </p:sp>
    </p:spTree>
    <p:extLst>
      <p:ext uri="{BB962C8B-B14F-4D97-AF65-F5344CB8AC3E}">
        <p14:creationId xmlns:p14="http://schemas.microsoft.com/office/powerpoint/2010/main" val="428492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798BD83-CBBF-441B-ABBA-D1ADE1A231ED}"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AAF38F9-9652-4058-8A1A-10B5AFE2AD14}" type="slidenum">
              <a:rPr lang="zh-CN" altLang="en-US"/>
              <a:pPr>
                <a:defRPr/>
              </a:pPr>
              <a:t>‹#›</a:t>
            </a:fld>
            <a:endParaRPr lang="zh-CN" altLang="en-US"/>
          </a:p>
        </p:txBody>
      </p:sp>
    </p:spTree>
    <p:extLst>
      <p:ext uri="{BB962C8B-B14F-4D97-AF65-F5344CB8AC3E}">
        <p14:creationId xmlns:p14="http://schemas.microsoft.com/office/powerpoint/2010/main" val="154827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838CEA4-64D5-45C0-8150-8F05A68D60A8}"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A04B4050-AB1E-4907-9AD9-707F3E6149BA}" type="slidenum">
              <a:rPr lang="zh-CN" altLang="en-US"/>
              <a:pPr>
                <a:defRPr/>
              </a:pPr>
              <a:t>‹#›</a:t>
            </a:fld>
            <a:endParaRPr lang="zh-CN" altLang="en-US"/>
          </a:p>
        </p:txBody>
      </p:sp>
    </p:spTree>
    <p:extLst>
      <p:ext uri="{BB962C8B-B14F-4D97-AF65-F5344CB8AC3E}">
        <p14:creationId xmlns:p14="http://schemas.microsoft.com/office/powerpoint/2010/main" val="52052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19D1A984-6236-476E-81E0-FCD9F8C11E89}"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FF292A3D-AC5D-4EE5-8738-639BF8855B2C}" type="slidenum">
              <a:rPr lang="zh-CN" altLang="en-US"/>
              <a:pPr>
                <a:defRPr/>
              </a:pPr>
              <a:t>‹#›</a:t>
            </a:fld>
            <a:endParaRPr lang="zh-CN" altLang="en-US"/>
          </a:p>
        </p:txBody>
      </p:sp>
    </p:spTree>
    <p:extLst>
      <p:ext uri="{BB962C8B-B14F-4D97-AF65-F5344CB8AC3E}">
        <p14:creationId xmlns:p14="http://schemas.microsoft.com/office/powerpoint/2010/main" val="427789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E537861-7317-46E1-82FD-A88F3B16921B}"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D925DAA8-81A9-4160-881B-B56066731DD6}" type="slidenum">
              <a:rPr lang="zh-CN" altLang="en-US"/>
              <a:pPr>
                <a:defRPr/>
              </a:pPr>
              <a:t>‹#›</a:t>
            </a:fld>
            <a:endParaRPr lang="zh-CN" altLang="en-US"/>
          </a:p>
        </p:txBody>
      </p:sp>
    </p:spTree>
    <p:extLst>
      <p:ext uri="{BB962C8B-B14F-4D97-AF65-F5344CB8AC3E}">
        <p14:creationId xmlns:p14="http://schemas.microsoft.com/office/powerpoint/2010/main" val="58178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730A2CE-6BD1-44D1-BACC-219564D63E73}"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DB76CDBF-2567-47CD-BCF4-C01149A21221}" type="slidenum">
              <a:rPr lang="zh-CN" altLang="en-US"/>
              <a:pPr>
                <a:defRPr/>
              </a:pPr>
              <a:t>‹#›</a:t>
            </a:fld>
            <a:endParaRPr lang="zh-CN" altLang="en-US"/>
          </a:p>
        </p:txBody>
      </p:sp>
    </p:spTree>
    <p:extLst>
      <p:ext uri="{BB962C8B-B14F-4D97-AF65-F5344CB8AC3E}">
        <p14:creationId xmlns:p14="http://schemas.microsoft.com/office/powerpoint/2010/main" val="49338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2C69CEB-EC3C-479B-9A4F-5A0C2778B666}"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F79482B-3CA0-487C-AF8C-01D35C4EF96E}" type="slidenum">
              <a:rPr lang="zh-CN" altLang="en-US"/>
              <a:pPr>
                <a:defRPr/>
              </a:pPr>
              <a:t>‹#›</a:t>
            </a:fld>
            <a:endParaRPr lang="zh-CN" altLang="en-US"/>
          </a:p>
        </p:txBody>
      </p:sp>
    </p:spTree>
    <p:extLst>
      <p:ext uri="{BB962C8B-B14F-4D97-AF65-F5344CB8AC3E}">
        <p14:creationId xmlns:p14="http://schemas.microsoft.com/office/powerpoint/2010/main" val="294944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4122A10-1450-4B9C-B139-FF56CFA559D4}"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E494272-5DA0-44BE-AD54-68553AB62EDC}" type="slidenum">
              <a:rPr lang="zh-CN" altLang="en-US"/>
              <a:pPr>
                <a:defRPr/>
              </a:pPr>
              <a:t>‹#›</a:t>
            </a:fld>
            <a:endParaRPr lang="zh-CN" altLang="en-US"/>
          </a:p>
        </p:txBody>
      </p:sp>
    </p:spTree>
    <p:extLst>
      <p:ext uri="{BB962C8B-B14F-4D97-AF65-F5344CB8AC3E}">
        <p14:creationId xmlns:p14="http://schemas.microsoft.com/office/powerpoint/2010/main" val="329201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3C9874BB-2ABC-493A-B1FB-861ABA4A1BB7}" type="datetimeFigureOut">
              <a:rPr lang="zh-CN" altLang="en-US"/>
              <a:pPr>
                <a:defRPr/>
              </a:pPr>
              <a:t>2024/6/20</a:t>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321F3D17-8AA2-4C0E-85D4-CA4B0D88F512}" type="slidenum">
              <a:rPr lang="zh-CN" altLang="en-US"/>
              <a:pPr>
                <a:defRPr/>
              </a:pPr>
              <a:t>‹#›</a:t>
            </a:fld>
            <a:endParaRPr lang="zh-CN" altLang="en-US"/>
          </a:p>
        </p:txBody>
      </p:sp>
    </p:spTree>
    <p:extLst>
      <p:ext uri="{BB962C8B-B14F-4D97-AF65-F5344CB8AC3E}">
        <p14:creationId xmlns:p14="http://schemas.microsoft.com/office/powerpoint/2010/main" val="1824901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32666FA-4F3F-4995-BE88-08C551A7E9B5}" type="datetimeFigureOut">
              <a:rPr lang="zh-CN" altLang="en-US"/>
              <a:pPr>
                <a:defRPr/>
              </a:pPr>
              <a:t>2024/6/20</a:t>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9C2C72CB-2854-4D05-95D0-95611C028360}" type="slidenum">
              <a:rPr lang="zh-CN" altLang="en-US"/>
              <a:pPr>
                <a:defRPr/>
              </a:pPr>
              <a:t>‹#›</a:t>
            </a:fld>
            <a:endParaRPr lang="zh-CN" altLang="en-US"/>
          </a:p>
        </p:txBody>
      </p:sp>
    </p:spTree>
    <p:extLst>
      <p:ext uri="{BB962C8B-B14F-4D97-AF65-F5344CB8AC3E}">
        <p14:creationId xmlns:p14="http://schemas.microsoft.com/office/powerpoint/2010/main" val="259522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1B82F36-61F4-492E-872A-0496E376CA7D}"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4A4E2E8-83C1-4E03-BE69-7AC6B69D8C6B}" type="slidenum">
              <a:rPr lang="zh-CN" altLang="en-US"/>
              <a:pPr>
                <a:defRPr/>
              </a:pPr>
              <a:t>‹#›</a:t>
            </a:fld>
            <a:endParaRPr lang="zh-CN" altLang="en-US"/>
          </a:p>
        </p:txBody>
      </p:sp>
    </p:spTree>
    <p:extLst>
      <p:ext uri="{BB962C8B-B14F-4D97-AF65-F5344CB8AC3E}">
        <p14:creationId xmlns:p14="http://schemas.microsoft.com/office/powerpoint/2010/main" val="3420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688FACD-ADC2-44AB-AA16-09B7A9D9CFE3}"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66D7020-39DA-4D8D-83AD-DDBB752380E1}" type="slidenum">
              <a:rPr lang="zh-CN" altLang="en-US"/>
              <a:pPr>
                <a:defRPr/>
              </a:pPr>
              <a:t>‹#›</a:t>
            </a:fld>
            <a:endParaRPr lang="zh-CN" altLang="en-US"/>
          </a:p>
        </p:txBody>
      </p:sp>
    </p:spTree>
    <p:extLst>
      <p:ext uri="{BB962C8B-B14F-4D97-AF65-F5344CB8AC3E}">
        <p14:creationId xmlns:p14="http://schemas.microsoft.com/office/powerpoint/2010/main" val="339671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92F95593-D30E-436B-A147-8FB3391F6E6D}"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9DCB7131-4ADB-4CE0-8287-8593DB8F679E}" type="slidenum">
              <a:rPr lang="zh-CN" altLang="en-US"/>
              <a:pPr>
                <a:defRPr/>
              </a:pPr>
              <a:t>‹#›</a:t>
            </a:fld>
            <a:endParaRPr lang="zh-CN" altLang="en-US"/>
          </a:p>
        </p:txBody>
      </p:sp>
    </p:spTree>
    <p:extLst>
      <p:ext uri="{BB962C8B-B14F-4D97-AF65-F5344CB8AC3E}">
        <p14:creationId xmlns:p14="http://schemas.microsoft.com/office/powerpoint/2010/main" val="2256261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F9F997C6-9873-46E7-8C87-9D95D3F9F5B2}"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83F0F10E-F4BC-47F8-8BEC-490A9CFBDF02}" type="slidenum">
              <a:rPr lang="zh-CN" altLang="en-US"/>
              <a:pPr>
                <a:defRPr/>
              </a:pPr>
              <a:t>‹#›</a:t>
            </a:fld>
            <a:endParaRPr lang="zh-CN" altLang="en-US"/>
          </a:p>
        </p:txBody>
      </p:sp>
    </p:spTree>
    <p:extLst>
      <p:ext uri="{BB962C8B-B14F-4D97-AF65-F5344CB8AC3E}">
        <p14:creationId xmlns:p14="http://schemas.microsoft.com/office/powerpoint/2010/main" val="1118733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61F62A3B-E16E-47A2-AAB7-525C279EB978}"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BD40026-1EC9-40EA-8D8A-42195B09B9F8}" type="slidenum">
              <a:rPr lang="zh-CN" altLang="en-US"/>
              <a:pPr>
                <a:defRPr/>
              </a:pPr>
              <a:t>‹#›</a:t>
            </a:fld>
            <a:endParaRPr lang="zh-CN" altLang="en-US"/>
          </a:p>
        </p:txBody>
      </p:sp>
    </p:spTree>
    <p:extLst>
      <p:ext uri="{BB962C8B-B14F-4D97-AF65-F5344CB8AC3E}">
        <p14:creationId xmlns:p14="http://schemas.microsoft.com/office/powerpoint/2010/main" val="198164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711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F9048DE-EF89-48CF-9FC6-73361462004D}"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59A4583F-681A-4C5D-A4B7-7CDD54F9F2BD}" type="slidenum">
              <a:rPr lang="zh-CN" altLang="en-US"/>
              <a:pPr>
                <a:defRPr/>
              </a:pPr>
              <a:t>‹#›</a:t>
            </a:fld>
            <a:endParaRPr lang="zh-CN" altLang="en-US"/>
          </a:p>
        </p:txBody>
      </p:sp>
    </p:spTree>
    <p:extLst>
      <p:ext uri="{BB962C8B-B14F-4D97-AF65-F5344CB8AC3E}">
        <p14:creationId xmlns:p14="http://schemas.microsoft.com/office/powerpoint/2010/main" val="3378121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F36B39EE-A76D-4B47-9AB5-D565E94EFCF9}"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FB1BC7E-3FCA-4CD1-B3FD-DBD2DDFF9866}" type="slidenum">
              <a:rPr lang="zh-CN" altLang="en-US"/>
              <a:pPr>
                <a:defRPr/>
              </a:pPr>
              <a:t>‹#›</a:t>
            </a:fld>
            <a:endParaRPr lang="zh-CN" altLang="en-US"/>
          </a:p>
        </p:txBody>
      </p:sp>
    </p:spTree>
    <p:extLst>
      <p:ext uri="{BB962C8B-B14F-4D97-AF65-F5344CB8AC3E}">
        <p14:creationId xmlns:p14="http://schemas.microsoft.com/office/powerpoint/2010/main" val="2802308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6DB1ED4-8B7F-4435-8338-B348A0E70283}"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05074496-A497-4C49-B66F-D97193A791E9}" type="slidenum">
              <a:rPr lang="zh-CN" altLang="en-US"/>
              <a:pPr>
                <a:defRPr/>
              </a:pPr>
              <a:t>‹#›</a:t>
            </a:fld>
            <a:endParaRPr lang="zh-CN" altLang="en-US"/>
          </a:p>
        </p:txBody>
      </p:sp>
    </p:spTree>
    <p:extLst>
      <p:ext uri="{BB962C8B-B14F-4D97-AF65-F5344CB8AC3E}">
        <p14:creationId xmlns:p14="http://schemas.microsoft.com/office/powerpoint/2010/main" val="1190634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8A0A70B-EECA-449A-AB0A-FFCCBBC9D260}"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836BD90F-A41A-48FF-AD62-7F8AF82031B5}" type="slidenum">
              <a:rPr lang="zh-CN" altLang="en-US"/>
              <a:pPr>
                <a:defRPr/>
              </a:pPr>
              <a:t>‹#›</a:t>
            </a:fld>
            <a:endParaRPr lang="zh-CN" altLang="en-US"/>
          </a:p>
        </p:txBody>
      </p:sp>
    </p:spTree>
    <p:extLst>
      <p:ext uri="{BB962C8B-B14F-4D97-AF65-F5344CB8AC3E}">
        <p14:creationId xmlns:p14="http://schemas.microsoft.com/office/powerpoint/2010/main" val="9973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3240921-8BE5-4207-BD72-B537624E810D}" type="datetimeFigureOut">
              <a:rPr lang="zh-CN" altLang="en-US"/>
              <a:pPr>
                <a:defRPr/>
              </a:pPr>
              <a:t>2024/6/20</a:t>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189D5E73-F024-4235-B4BA-D3D230117FE2}" type="slidenum">
              <a:rPr lang="zh-CN" altLang="en-US"/>
              <a:pPr>
                <a:defRPr/>
              </a:pPr>
              <a:t>‹#›</a:t>
            </a:fld>
            <a:endParaRPr lang="zh-CN" altLang="en-US"/>
          </a:p>
        </p:txBody>
      </p:sp>
    </p:spTree>
    <p:extLst>
      <p:ext uri="{BB962C8B-B14F-4D97-AF65-F5344CB8AC3E}">
        <p14:creationId xmlns:p14="http://schemas.microsoft.com/office/powerpoint/2010/main" val="428821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663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1936B70B-6D5B-496B-AC49-505FFE150BD4}" type="datetimeFigureOut">
              <a:rPr lang="zh-CN" altLang="en-US"/>
              <a:pPr>
                <a:defRPr/>
              </a:pPr>
              <a:t>2024/6/20</a:t>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A90EA45-4F67-4EB5-A59B-D5F9C737D938}" type="slidenum">
              <a:rPr lang="zh-CN" altLang="en-US"/>
              <a:pPr>
                <a:defRPr/>
              </a:pPr>
              <a:t>‹#›</a:t>
            </a:fld>
            <a:endParaRPr lang="zh-CN" altLang="en-US"/>
          </a:p>
        </p:txBody>
      </p:sp>
    </p:spTree>
    <p:extLst>
      <p:ext uri="{BB962C8B-B14F-4D97-AF65-F5344CB8AC3E}">
        <p14:creationId xmlns:p14="http://schemas.microsoft.com/office/powerpoint/2010/main" val="2940972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F5561EC0-E88D-4B02-BE9B-DB99DD440630}" type="datetimeFigureOut">
              <a:rPr lang="zh-CN" altLang="en-US"/>
              <a:pPr>
                <a:defRPr/>
              </a:pPr>
              <a:t>2024/6/20</a:t>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AF65BD16-825C-4A6D-8296-54CACBA1F90C}" type="slidenum">
              <a:rPr lang="zh-CN" altLang="en-US"/>
              <a:pPr>
                <a:defRPr/>
              </a:pPr>
              <a:t>‹#›</a:t>
            </a:fld>
            <a:endParaRPr lang="zh-CN" altLang="en-US"/>
          </a:p>
        </p:txBody>
      </p:sp>
    </p:spTree>
    <p:extLst>
      <p:ext uri="{BB962C8B-B14F-4D97-AF65-F5344CB8AC3E}">
        <p14:creationId xmlns:p14="http://schemas.microsoft.com/office/powerpoint/2010/main" val="3533729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04FDF681-8CAE-4483-A6D0-60362BEE02A7}"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620705A-3F81-47ED-8CE0-C91B5B069FBB}" type="slidenum">
              <a:rPr lang="zh-CN" altLang="en-US"/>
              <a:pPr>
                <a:defRPr/>
              </a:pPr>
              <a:t>‹#›</a:t>
            </a:fld>
            <a:endParaRPr lang="zh-CN" altLang="en-US"/>
          </a:p>
        </p:txBody>
      </p:sp>
    </p:spTree>
    <p:extLst>
      <p:ext uri="{BB962C8B-B14F-4D97-AF65-F5344CB8AC3E}">
        <p14:creationId xmlns:p14="http://schemas.microsoft.com/office/powerpoint/2010/main" val="103872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F9F801D-138C-4148-9501-5527E1A6A77F}"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6B1EE30-6CE5-4149-9E73-A8F074DBB4E4}" type="slidenum">
              <a:rPr lang="zh-CN" altLang="en-US"/>
              <a:pPr>
                <a:defRPr/>
              </a:pPr>
              <a:t>‹#›</a:t>
            </a:fld>
            <a:endParaRPr lang="zh-CN" altLang="en-US"/>
          </a:p>
        </p:txBody>
      </p:sp>
    </p:spTree>
    <p:extLst>
      <p:ext uri="{BB962C8B-B14F-4D97-AF65-F5344CB8AC3E}">
        <p14:creationId xmlns:p14="http://schemas.microsoft.com/office/powerpoint/2010/main" val="2749701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D0C23F5-5609-437B-B348-A42C6DEEAED5}"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34515C6-4387-4852-8CF5-E4E56453298D}" type="slidenum">
              <a:rPr lang="zh-CN" altLang="en-US"/>
              <a:pPr>
                <a:defRPr/>
              </a:pPr>
              <a:t>‹#›</a:t>
            </a:fld>
            <a:endParaRPr lang="zh-CN" altLang="en-US"/>
          </a:p>
        </p:txBody>
      </p:sp>
    </p:spTree>
    <p:extLst>
      <p:ext uri="{BB962C8B-B14F-4D97-AF65-F5344CB8AC3E}">
        <p14:creationId xmlns:p14="http://schemas.microsoft.com/office/powerpoint/2010/main" val="1090114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3C6D2A22-3274-434F-ACDD-DA8939F72841}" type="datetimeFigureOut">
              <a:rPr lang="zh-CN" altLang="en-US"/>
              <a:pPr>
                <a:defRPr/>
              </a:pPr>
              <a:t>2024/6/20</a:t>
            </a:fld>
            <a:endParaRPr lang="zh-CN" altLang="en-US"/>
          </a:p>
        </p:txBody>
      </p:sp>
      <p:sp>
        <p:nvSpPr>
          <p:cNvPr id="5" name="页脚占位符 4"/>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7B661508-8A27-4F21-AC02-3DAA66D4BFF7}" type="slidenum">
              <a:rPr lang="zh-CN" altLang="en-US"/>
              <a:pPr>
                <a:defRPr/>
              </a:pPr>
              <a:t>‹#›</a:t>
            </a:fld>
            <a:endParaRPr lang="zh-CN" altLang="en-US"/>
          </a:p>
        </p:txBody>
      </p:sp>
    </p:spTree>
    <p:extLst>
      <p:ext uri="{BB962C8B-B14F-4D97-AF65-F5344CB8AC3E}">
        <p14:creationId xmlns:p14="http://schemas.microsoft.com/office/powerpoint/2010/main" val="2827029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709"/>
            <a:ext cx="12192000" cy="6885709"/>
          </a:xfrm>
          <a:prstGeom prst="rect">
            <a:avLst/>
          </a:prstGeom>
          <a:gradFill>
            <a:gsLst>
              <a:gs pos="100000">
                <a:schemeClr val="accent1">
                  <a:lumMod val="45000"/>
                  <a:lumOff val="55000"/>
                </a:schemeClr>
              </a:gs>
              <a:gs pos="100000">
                <a:srgbClr val="C0D0EB"/>
              </a:gs>
              <a:gs pos="0">
                <a:schemeClr val="accent1">
                  <a:lumMod val="30000"/>
                  <a:lumOff val="70000"/>
                  <a:alpha val="16000"/>
                </a:schemeClr>
              </a:gs>
            </a:gsLst>
            <a:lin ang="5400000" scaled="1"/>
          </a:gradFill>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744" y="6400747"/>
            <a:ext cx="1959219" cy="18477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6081" y="92364"/>
            <a:ext cx="267616" cy="544946"/>
          </a:xfrm>
          <a:prstGeom prst="rect">
            <a:avLst/>
          </a:prstGeom>
        </p:spPr>
      </p:pic>
    </p:spTree>
    <p:extLst>
      <p:ext uri="{BB962C8B-B14F-4D97-AF65-F5344CB8AC3E}">
        <p14:creationId xmlns:p14="http://schemas.microsoft.com/office/powerpoint/2010/main" val="4173108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56975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703074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327825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D0A8F36-A282-416D-A057-9F1645F7BACF}"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FFCD5BD-6635-4DAA-89F6-4AF561FCEBC8}" type="slidenum">
              <a:rPr lang="zh-CN" altLang="en-US"/>
              <a:pPr>
                <a:defRPr/>
              </a:pPr>
              <a:t>‹#›</a:t>
            </a:fld>
            <a:endParaRPr lang="zh-CN" altLang="en-US"/>
          </a:p>
        </p:txBody>
      </p:sp>
    </p:spTree>
    <p:extLst>
      <p:ext uri="{BB962C8B-B14F-4D97-AF65-F5344CB8AC3E}">
        <p14:creationId xmlns:p14="http://schemas.microsoft.com/office/powerpoint/2010/main" val="3399944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250329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961430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3557272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415340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743943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038111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733799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709"/>
            <a:ext cx="12192000" cy="6885709"/>
          </a:xfrm>
          <a:prstGeom prst="rect">
            <a:avLst/>
          </a:prstGeom>
          <a:gradFill>
            <a:gsLst>
              <a:gs pos="100000">
                <a:schemeClr val="accent1">
                  <a:lumMod val="45000"/>
                  <a:lumOff val="55000"/>
                </a:schemeClr>
              </a:gs>
              <a:gs pos="100000">
                <a:srgbClr val="C0D0EB"/>
              </a:gs>
              <a:gs pos="0">
                <a:schemeClr val="accent1">
                  <a:lumMod val="30000"/>
                  <a:lumOff val="70000"/>
                  <a:alpha val="16000"/>
                </a:schemeClr>
              </a:gs>
            </a:gsLst>
            <a:lin ang="5400000" scaled="1"/>
          </a:gradFill>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744" y="6400747"/>
            <a:ext cx="1959219" cy="18477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6081" y="92364"/>
            <a:ext cx="267616" cy="544946"/>
          </a:xfrm>
          <a:prstGeom prst="rect">
            <a:avLst/>
          </a:prstGeom>
        </p:spPr>
      </p:pic>
    </p:spTree>
    <p:extLst>
      <p:ext uri="{BB962C8B-B14F-4D97-AF65-F5344CB8AC3E}">
        <p14:creationId xmlns:p14="http://schemas.microsoft.com/office/powerpoint/2010/main" val="198151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237874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411914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DA1A3BDA-8012-443B-B0A2-AB5F540A1FE5}" type="datetimeFigureOut">
              <a:rPr lang="zh-CN" altLang="en-US"/>
              <a:pPr>
                <a:defRPr/>
              </a:pPr>
              <a:t>2024/6/20</a:t>
            </a:fld>
            <a:endParaRPr lang="zh-CN" altLang="en-US"/>
          </a:p>
        </p:txBody>
      </p:sp>
      <p:sp>
        <p:nvSpPr>
          <p:cNvPr id="8" name="页脚占位符 7"/>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AA34D323-5A4C-420D-90C5-21D8A877230C}" type="slidenum">
              <a:rPr lang="zh-CN" altLang="en-US"/>
              <a:pPr>
                <a:defRPr/>
              </a:pPr>
              <a:t>‹#›</a:t>
            </a:fld>
            <a:endParaRPr lang="zh-CN" altLang="en-US"/>
          </a:p>
        </p:txBody>
      </p:sp>
    </p:spTree>
    <p:extLst>
      <p:ext uri="{BB962C8B-B14F-4D97-AF65-F5344CB8AC3E}">
        <p14:creationId xmlns:p14="http://schemas.microsoft.com/office/powerpoint/2010/main" val="2557445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376114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40854288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6409110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3826289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3732814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2098541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549387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633268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2724956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192843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AD772EE6-BF99-41C2-B0FB-9F05E7F2491A}" type="datetimeFigureOut">
              <a:rPr lang="zh-CN" altLang="en-US"/>
              <a:pPr>
                <a:defRPr/>
              </a:pPr>
              <a:t>2024/6/20</a:t>
            </a:fld>
            <a:endParaRPr lang="zh-CN" altLang="en-US"/>
          </a:p>
        </p:txBody>
      </p:sp>
      <p:sp>
        <p:nvSpPr>
          <p:cNvPr id="4" name="页脚占位符 3"/>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087A1B3-E384-41AD-8870-4A05106B3654}" type="slidenum">
              <a:rPr lang="zh-CN" altLang="en-US"/>
              <a:pPr>
                <a:defRPr/>
              </a:pPr>
              <a:t>‹#›</a:t>
            </a:fld>
            <a:endParaRPr lang="zh-CN" altLang="en-US"/>
          </a:p>
        </p:txBody>
      </p:sp>
    </p:spTree>
    <p:extLst>
      <p:ext uri="{BB962C8B-B14F-4D97-AF65-F5344CB8AC3E}">
        <p14:creationId xmlns:p14="http://schemas.microsoft.com/office/powerpoint/2010/main" val="1863950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1644481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1880126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910478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31953298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3690175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3853948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221507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1093716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28F1AEE-22F8-9E46-8076-F3950A810F27}" type="datetimeFigureOut">
              <a:rPr kumimoji="1" lang="zh-CN" altLang="en-US" smtClean="0"/>
              <a:pPr/>
              <a:t>2024/6/20</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B9B05A2-4327-E044-B3F5-BAE5A1E5473E}" type="slidenum">
              <a:rPr kumimoji="1" lang="zh-CN" altLang="en-US" smtClean="0"/>
              <a:pPr/>
              <a:t>‹#›</a:t>
            </a:fld>
            <a:endParaRPr kumimoji="1" lang="zh-CN" altLang="en-US"/>
          </a:p>
        </p:txBody>
      </p:sp>
    </p:spTree>
    <p:extLst>
      <p:ext uri="{BB962C8B-B14F-4D97-AF65-F5344CB8AC3E}">
        <p14:creationId xmlns:p14="http://schemas.microsoft.com/office/powerpoint/2010/main" val="35270516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descr="形状, 矩形&#10;&#10;描述已自动生成">
            <a:extLst>
              <a:ext uri="{FF2B5EF4-FFF2-40B4-BE49-F238E27FC236}">
                <a16:creationId xmlns:a16="http://schemas.microsoft.com/office/drawing/2014/main" id="{957374DF-6133-7422-10A2-ADC5626D17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984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68F9E7A-B853-420B-A4F1-A2CFFA234D32}" type="datetimeFigureOut">
              <a:rPr lang="zh-CN" altLang="en-US"/>
              <a:pPr>
                <a:defRPr/>
              </a:pPr>
              <a:t>2024/6/20</a:t>
            </a:fld>
            <a:endParaRPr lang="zh-CN" altLang="en-US"/>
          </a:p>
        </p:txBody>
      </p:sp>
      <p:sp>
        <p:nvSpPr>
          <p:cNvPr id="3" name="页脚占位符 2"/>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C1E2E9F-807E-478F-A823-CDBBF4A90300}" type="slidenum">
              <a:rPr lang="zh-CN" altLang="en-US"/>
              <a:pPr>
                <a:defRPr/>
              </a:pPr>
              <a:t>‹#›</a:t>
            </a:fld>
            <a:endParaRPr lang="zh-CN" altLang="en-US"/>
          </a:p>
        </p:txBody>
      </p:sp>
    </p:spTree>
    <p:extLst>
      <p:ext uri="{BB962C8B-B14F-4D97-AF65-F5344CB8AC3E}">
        <p14:creationId xmlns:p14="http://schemas.microsoft.com/office/powerpoint/2010/main" val="19662501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213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709"/>
            <a:ext cx="12192000" cy="6885709"/>
          </a:xfrm>
          <a:prstGeom prst="rect">
            <a:avLst/>
          </a:prstGeom>
          <a:gradFill>
            <a:gsLst>
              <a:gs pos="100000">
                <a:schemeClr val="accent1">
                  <a:lumMod val="45000"/>
                  <a:lumOff val="55000"/>
                </a:schemeClr>
              </a:gs>
              <a:gs pos="100000">
                <a:srgbClr val="C0D0EB"/>
              </a:gs>
              <a:gs pos="0">
                <a:schemeClr val="accent1">
                  <a:lumMod val="30000"/>
                  <a:lumOff val="70000"/>
                  <a:alpha val="16000"/>
                </a:schemeClr>
              </a:gs>
            </a:gsLst>
            <a:lin ang="5400000" scaled="1"/>
          </a:gradFill>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744" y="6400747"/>
            <a:ext cx="1959219" cy="18477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6081" y="92364"/>
            <a:ext cx="267616" cy="544946"/>
          </a:xfrm>
          <a:prstGeom prst="rect">
            <a:avLst/>
          </a:prstGeom>
        </p:spPr>
      </p:pic>
    </p:spTree>
    <p:extLst>
      <p:ext uri="{BB962C8B-B14F-4D97-AF65-F5344CB8AC3E}">
        <p14:creationId xmlns:p14="http://schemas.microsoft.com/office/powerpoint/2010/main" val="18504088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709"/>
            <a:ext cx="12192000" cy="6885709"/>
          </a:xfrm>
          <a:prstGeom prst="rect">
            <a:avLst/>
          </a:prstGeom>
          <a:gradFill>
            <a:gsLst>
              <a:gs pos="100000">
                <a:schemeClr val="accent1">
                  <a:lumMod val="45000"/>
                  <a:lumOff val="55000"/>
                </a:schemeClr>
              </a:gs>
              <a:gs pos="100000">
                <a:srgbClr val="C0D0EB"/>
              </a:gs>
              <a:gs pos="0">
                <a:schemeClr val="accent1">
                  <a:lumMod val="30000"/>
                  <a:lumOff val="70000"/>
                  <a:alpha val="16000"/>
                </a:schemeClr>
              </a:gs>
            </a:gsLst>
            <a:lin ang="5400000" scaled="1"/>
          </a:gradFill>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744" y="6400747"/>
            <a:ext cx="1959219" cy="184779"/>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6081" y="92364"/>
            <a:ext cx="267616" cy="544946"/>
          </a:xfrm>
          <a:prstGeom prst="rect">
            <a:avLst/>
          </a:prstGeom>
        </p:spPr>
      </p:pic>
    </p:spTree>
    <p:extLst>
      <p:ext uri="{BB962C8B-B14F-4D97-AF65-F5344CB8AC3E}">
        <p14:creationId xmlns:p14="http://schemas.microsoft.com/office/powerpoint/2010/main" val="17380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CFC189CB-8BDF-4343-ABCA-0E557E995F07}"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04A0676-CC89-4379-A260-CEFB896777E7}" type="slidenum">
              <a:rPr lang="zh-CN" altLang="en-US"/>
              <a:pPr>
                <a:defRPr/>
              </a:pPr>
              <a:t>‹#›</a:t>
            </a:fld>
            <a:endParaRPr lang="zh-CN" altLang="en-US"/>
          </a:p>
        </p:txBody>
      </p:sp>
    </p:spTree>
    <p:extLst>
      <p:ext uri="{BB962C8B-B14F-4D97-AF65-F5344CB8AC3E}">
        <p14:creationId xmlns:p14="http://schemas.microsoft.com/office/powerpoint/2010/main" val="395951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EE58AE75-F7DB-48C2-944B-7A03DE4AA80C}" type="datetimeFigureOut">
              <a:rPr lang="zh-CN" altLang="en-US"/>
              <a:pPr>
                <a:defRPr/>
              </a:pPr>
              <a:t>2024/6/20</a:t>
            </a:fld>
            <a:endParaRPr lang="zh-CN" altLang="en-US"/>
          </a:p>
        </p:txBody>
      </p:sp>
      <p:sp>
        <p:nvSpPr>
          <p:cNvPr id="6" name="页脚占位符 5"/>
          <p:cNvSpPr>
            <a:spLocks noGrp="1"/>
          </p:cNvSpPr>
          <p:nvPr>
            <p:ph type="ftr" sz="quarter" idx="11"/>
          </p:nvPr>
        </p:nvSpPr>
        <p:spPr>
          <a:xfrm>
            <a:off x="4038600" y="6356352"/>
            <a:ext cx="41148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F73C1F65-8886-4C9D-AC97-E84388205416}" type="slidenum">
              <a:rPr lang="zh-CN" altLang="en-US"/>
              <a:pPr>
                <a:defRPr/>
              </a:pPr>
              <a:t>‹#›</a:t>
            </a:fld>
            <a:endParaRPr lang="zh-CN" altLang="en-US"/>
          </a:p>
        </p:txBody>
      </p:sp>
    </p:spTree>
    <p:extLst>
      <p:ext uri="{BB962C8B-B14F-4D97-AF65-F5344CB8AC3E}">
        <p14:creationId xmlns:p14="http://schemas.microsoft.com/office/powerpoint/2010/main" val="21842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图片 7" descr="背景图案&#10;&#10;描述已自动生成"/>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1"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189"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377"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566"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754"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7" descr="背景图案&#10;&#10;描述已自动生成"/>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32" r:id="rId7"/>
    <p:sldLayoutId id="2147483750" r:id="rId8"/>
    <p:sldLayoutId id="2147483751" r:id="rId9"/>
    <p:sldLayoutId id="2147483752" r:id="rId10"/>
    <p:sldLayoutId id="2147483753" r:id="rId11"/>
    <p:sldLayoutId id="2147483754"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189"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377"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566"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754"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7" descr="蓝色的天空&#10;&#10;描述已自动生成"/>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189"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377"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566"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754"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117162628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3D2AE-F8DF-4B4A-9279-275218ABC92C}" type="datetimeFigureOut">
              <a:rPr kumimoji="1" lang="zh-CN" altLang="en-US" smtClean="0"/>
              <a:t>2024/6/20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6079E-1704-E541-9812-DFEAA9C9E1AD}" type="slidenum">
              <a:rPr kumimoji="1" lang="zh-CN" altLang="en-US" smtClean="0"/>
              <a:t>‹#›</a:t>
            </a:fld>
            <a:endParaRPr kumimoji="1" lang="zh-CN" altLang="en-US"/>
          </a:p>
        </p:txBody>
      </p:sp>
    </p:spTree>
    <p:extLst>
      <p:ext uri="{BB962C8B-B14F-4D97-AF65-F5344CB8AC3E}">
        <p14:creationId xmlns:p14="http://schemas.microsoft.com/office/powerpoint/2010/main" val="8434927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descr="背景图案&#10;&#10;描述已自动生成"/>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001362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1211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0.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image" Target="../media/image35.jpeg"/><Relationship Id="rId3" Type="http://schemas.openxmlformats.org/officeDocument/2006/relationships/tags" Target="../tags/tag9.xml"/><Relationship Id="rId21" Type="http://schemas.openxmlformats.org/officeDocument/2006/relationships/slideLayout" Target="../slideLayouts/slideLayout36.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image" Target="../media/image34.jpeg"/><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image" Target="../media/image33.jpe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image" Target="../media/image32.jpeg"/><Relationship Id="rId28" Type="http://schemas.openxmlformats.org/officeDocument/2006/relationships/image" Target="../media/image37.jpeg"/><Relationship Id="rId10" Type="http://schemas.openxmlformats.org/officeDocument/2006/relationships/tags" Target="../tags/tag16.xml"/><Relationship Id="rId19" Type="http://schemas.openxmlformats.org/officeDocument/2006/relationships/tags" Target="../tags/tag2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image" Target="../media/image31.png"/><Relationship Id="rId27"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8.w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47.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notesSlide" Target="../notesSlides/notesSlide1.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5.xml"/><Relationship Id="rId7" Type="http://schemas.openxmlformats.org/officeDocument/2006/relationships/image" Target="../media/image1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notesSlide" Target="../notesSlides/notesSlide2.xml"/><Relationship Id="rId4" Type="http://schemas.openxmlformats.org/officeDocument/2006/relationships/slideLayout" Target="../slideLayouts/slideLayout47.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V="1">
            <a:off x="-1" y="3571874"/>
            <a:ext cx="12195314" cy="2640013"/>
          </a:xfrm>
          <a:prstGeom prst="rect">
            <a:avLst/>
          </a:prstGeom>
          <a:gradFill>
            <a:gsLst>
              <a:gs pos="0">
                <a:schemeClr val="accent1">
                  <a:alpha val="0"/>
                  <a:lumMod val="0"/>
                </a:schemeClr>
              </a:gs>
              <a:gs pos="100000">
                <a:schemeClr val="accent1">
                  <a:lumMod val="45000"/>
                  <a:lumOff val="55000"/>
                </a:schemeClr>
              </a:gs>
            </a:gsLst>
            <a:lin ang="5400000" scaled="1"/>
          </a:gra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8915" name="文本框 8"/>
          <p:cNvSpPr txBox="1">
            <a:spLocks noChangeArrowheads="1"/>
          </p:cNvSpPr>
          <p:nvPr/>
        </p:nvSpPr>
        <p:spPr bwMode="auto">
          <a:xfrm>
            <a:off x="9229725" y="5837240"/>
            <a:ext cx="3114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400">
                <a:solidFill>
                  <a:srgbClr val="0A1524"/>
                </a:solidFill>
                <a:latin typeface="Arial" panose="020B0604020202020204" pitchFamily="34" charset="0"/>
                <a:ea typeface="微软雅黑" panose="020B0503020204020204" pitchFamily="34" charset="-122"/>
                <a:sym typeface="Arial" panose="020B0604020202020204" pitchFamily="34" charset="0"/>
              </a:rPr>
              <a:t>汇报日期：  202</a:t>
            </a:r>
            <a:r>
              <a:rPr lang="en-US" altLang="zh-CN" sz="1400">
                <a:solidFill>
                  <a:srgbClr val="0A1524"/>
                </a:solidFill>
                <a:latin typeface="Arial" panose="020B0604020202020204" pitchFamily="34" charset="0"/>
                <a:ea typeface="微软雅黑" panose="020B0503020204020204" pitchFamily="34" charset="-122"/>
                <a:sym typeface="Arial" panose="020B0604020202020204" pitchFamily="34" charset="0"/>
              </a:rPr>
              <a:t>2</a:t>
            </a:r>
            <a:r>
              <a:rPr lang="zh-CN" altLang="en-US" sz="1400">
                <a:solidFill>
                  <a:srgbClr val="0A1524"/>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a:solidFill>
                  <a:srgbClr val="0A1524"/>
                </a:solidFill>
                <a:latin typeface="Arial" panose="020B0604020202020204" pitchFamily="34" charset="0"/>
                <a:ea typeface="微软雅黑" panose="020B0503020204020204" pitchFamily="34" charset="-122"/>
                <a:sym typeface="Arial" panose="020B0604020202020204" pitchFamily="34" charset="0"/>
              </a:rPr>
              <a:t>XX</a:t>
            </a:r>
            <a:r>
              <a:rPr lang="zh-CN" altLang="en-US" sz="1400">
                <a:solidFill>
                  <a:srgbClr val="0A1524"/>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38916" name="文本框 9"/>
          <p:cNvSpPr txBox="1">
            <a:spLocks noChangeArrowheads="1"/>
          </p:cNvSpPr>
          <p:nvPr/>
        </p:nvSpPr>
        <p:spPr bwMode="auto">
          <a:xfrm>
            <a:off x="9229726" y="5529263"/>
            <a:ext cx="2222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网络部评估人员：</a:t>
            </a:r>
            <a:r>
              <a:rPr lang="en-US" altLang="zh-CN"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XXX</a:t>
            </a:r>
            <a:endParaRPr lang="zh-CN" altLang="en-US" sz="1400" dirty="0">
              <a:solidFill>
                <a:srgbClr val="E47225"/>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55588" y="4402021"/>
            <a:ext cx="6684963" cy="369332"/>
          </a:xfrm>
          <a:prstGeom prst="rect">
            <a:avLst/>
          </a:prstGeom>
          <a:noFill/>
        </p:spPr>
        <p:txBody>
          <a:bodyPr>
            <a:spAutoFit/>
          </a:bodyPr>
          <a:lstStyle/>
          <a:p>
            <a:pPr eaLnBrk="1" fontAlgn="auto" hangingPunct="1">
              <a:spcBef>
                <a:spcPts val="0"/>
              </a:spcBef>
              <a:spcAft>
                <a:spcPts val="0"/>
              </a:spcAft>
              <a:defRPr/>
            </a:pPr>
            <a:r>
              <a:rPr lang="zh-CN" altLang="en-US" b="1" spc="600" dirty="0" smtClean="0">
                <a:solidFill>
                  <a:prstClr val="black"/>
                </a:solidFill>
                <a:latin typeface="微软雅黑" panose="020B0503020204020204" pitchFamily="34" charset="-122"/>
                <a:ea typeface="微软雅黑" panose="020B0503020204020204" pitchFamily="34" charset="-122"/>
                <a:sym typeface="Arial" panose="020B0604020202020204" pitchFamily="34" charset="0"/>
              </a:rPr>
              <a:t>申请城市</a:t>
            </a:r>
            <a:r>
              <a:rPr lang="en-US" altLang="zh-CN" b="1" spc="600" dirty="0" smtClean="0">
                <a:solidFill>
                  <a:prstClr val="black"/>
                </a:solidFill>
                <a:latin typeface="微软雅黑" panose="020B0503020204020204" pitchFamily="34" charset="-122"/>
                <a:ea typeface="微软雅黑" panose="020B0503020204020204" pitchFamily="34" charset="-122"/>
                <a:sym typeface="Arial" panose="020B0604020202020204" pitchFamily="34" charset="0"/>
              </a:rPr>
              <a:t>(XX</a:t>
            </a:r>
            <a:r>
              <a:rPr lang="zh-CN" altLang="en-US" b="1" spc="600" dirty="0">
                <a:solidFill>
                  <a:prstClr val="black"/>
                </a:solidFill>
                <a:latin typeface="微软雅黑" panose="020B0503020204020204" pitchFamily="34" charset="-122"/>
                <a:ea typeface="微软雅黑" panose="020B0503020204020204" pitchFamily="34" charset="-122"/>
                <a:sym typeface="Arial" panose="020B0604020202020204" pitchFamily="34" charset="0"/>
              </a:rPr>
              <a:t>市</a:t>
            </a:r>
            <a:r>
              <a:rPr lang="zh-CN" altLang="en-US" b="1" spc="600" dirty="0">
                <a:solidFill>
                  <a:srgbClr val="1E323C"/>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b="1" spc="600" dirty="0">
              <a:solidFill>
                <a:srgbClr val="1E323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918" name="矩形 11"/>
          <p:cNvSpPr>
            <a:spLocks noChangeArrowheads="1"/>
          </p:cNvSpPr>
          <p:nvPr/>
        </p:nvSpPr>
        <p:spPr bwMode="auto">
          <a:xfrm>
            <a:off x="255588" y="5099051"/>
            <a:ext cx="5648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pPr>
            <a:r>
              <a:rPr lang="zh-CN" altLang="en-US"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经销商名称：</a:t>
            </a:r>
            <a:r>
              <a:rPr lang="en-US" altLang="zh-CN" sz="1400" dirty="0">
                <a:solidFill>
                  <a:srgbClr val="0A1524"/>
                </a:solidFill>
                <a:latin typeface="Arial" panose="020B0604020202020204" pitchFamily="34" charset="0"/>
                <a:ea typeface="微软雅黑" panose="020B0503020204020204" pitchFamily="34" charset="-122"/>
                <a:sym typeface="+mn-ea"/>
              </a:rPr>
              <a:t>XXXX</a:t>
            </a:r>
            <a:r>
              <a:rPr lang="zh-CN" altLang="en-US" sz="1400" dirty="0">
                <a:solidFill>
                  <a:srgbClr val="0A1524"/>
                </a:solidFill>
                <a:latin typeface="Arial" panose="020B0604020202020204" pitchFamily="34" charset="0"/>
                <a:ea typeface="微软雅黑" panose="020B0503020204020204" pitchFamily="34" charset="-122"/>
                <a:sym typeface="+mn-ea"/>
              </a:rPr>
              <a:t>销售服务有限公司</a:t>
            </a:r>
            <a:endParaRPr lang="en-US" altLang="zh-CN" sz="1400" dirty="0">
              <a:solidFill>
                <a:srgbClr val="0A1524"/>
              </a:solidFill>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50000"/>
              </a:lnSpc>
            </a:pPr>
            <a:r>
              <a:rPr lang="zh-CN" altLang="en-US"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店面级别：</a:t>
            </a:r>
            <a:r>
              <a:rPr lang="en-US" altLang="zh-CN"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X</a:t>
            </a:r>
            <a:r>
              <a:rPr lang="zh-CN" altLang="en-US"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级用户中心</a:t>
            </a:r>
            <a:endParaRPr lang="en-US" altLang="zh-CN" sz="1400" dirty="0">
              <a:solidFill>
                <a:srgbClr val="0A1524"/>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19" name="文本框 12"/>
          <p:cNvSpPr txBox="1">
            <a:spLocks noChangeArrowheads="1"/>
          </p:cNvSpPr>
          <p:nvPr/>
        </p:nvSpPr>
        <p:spPr bwMode="auto">
          <a:xfrm>
            <a:off x="255589" y="5837240"/>
            <a:ext cx="3148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400">
                <a:solidFill>
                  <a:srgbClr val="0A1524"/>
                </a:solidFill>
                <a:latin typeface="Arial" panose="020B0604020202020204" pitchFamily="34" charset="0"/>
                <a:ea typeface="微软雅黑" panose="020B0503020204020204" pitchFamily="34" charset="-122"/>
                <a:sym typeface="Arial" panose="020B0604020202020204" pitchFamily="34" charset="0"/>
              </a:rPr>
              <a:t>经销商项目负责人：</a:t>
            </a:r>
            <a:r>
              <a:rPr lang="en-US" altLang="zh-CN" sz="1400">
                <a:solidFill>
                  <a:srgbClr val="0A1524"/>
                </a:solidFill>
                <a:latin typeface="Arial" panose="020B0604020202020204" pitchFamily="34" charset="0"/>
                <a:ea typeface="微软雅黑" panose="020B0503020204020204" pitchFamily="34" charset="-122"/>
                <a:sym typeface="Arial" panose="020B0604020202020204" pitchFamily="34" charset="0"/>
              </a:rPr>
              <a:t>XXX</a:t>
            </a:r>
            <a:endParaRPr lang="en-US" altLang="zh-CN" sz="1400">
              <a:solidFill>
                <a:srgbClr val="E47225"/>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0" name="文本框 13"/>
          <p:cNvSpPr txBox="1">
            <a:spLocks noChangeArrowheads="1"/>
          </p:cNvSpPr>
          <p:nvPr/>
        </p:nvSpPr>
        <p:spPr bwMode="auto">
          <a:xfrm>
            <a:off x="2755900" y="5837240"/>
            <a:ext cx="3148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400" dirty="0">
                <a:solidFill>
                  <a:srgbClr val="0A1524"/>
                </a:solidFill>
                <a:latin typeface="Arial" panose="020B0604020202020204" pitchFamily="34" charset="0"/>
                <a:ea typeface="微软雅黑" panose="020B0503020204020204" pitchFamily="34" charset="-122"/>
                <a:sym typeface="Arial" panose="020B0604020202020204" pitchFamily="34" charset="0"/>
              </a:rPr>
              <a:t>职务：</a:t>
            </a:r>
            <a:r>
              <a:rPr lang="en-US" altLang="zh-CN" sz="1400" dirty="0" smtClean="0">
                <a:solidFill>
                  <a:srgbClr val="0A1524"/>
                </a:solidFill>
                <a:latin typeface="Arial" panose="020B0604020202020204" pitchFamily="34" charset="0"/>
                <a:ea typeface="微软雅黑" panose="020B0503020204020204" pitchFamily="34" charset="-122"/>
                <a:sym typeface="Arial" panose="020B0604020202020204" pitchFamily="34" charset="0"/>
              </a:rPr>
              <a:t>XXX      </a:t>
            </a:r>
            <a:r>
              <a:rPr lang="zh-CN" altLang="en-US" sz="1400" dirty="0" smtClean="0">
                <a:solidFill>
                  <a:srgbClr val="0A1524"/>
                </a:solidFill>
                <a:latin typeface="Arial" panose="020B0604020202020204" pitchFamily="34" charset="0"/>
                <a:ea typeface="微软雅黑" panose="020B0503020204020204" pitchFamily="34" charset="-122"/>
                <a:sym typeface="Arial" panose="020B0604020202020204" pitchFamily="34" charset="0"/>
              </a:rPr>
              <a:t>电话：</a:t>
            </a:r>
            <a:r>
              <a:rPr lang="en-US" altLang="zh-CN" sz="1400" dirty="0" smtClean="0">
                <a:solidFill>
                  <a:srgbClr val="0A1524"/>
                </a:solidFill>
                <a:latin typeface="Arial" panose="020B0604020202020204" pitchFamily="34" charset="0"/>
                <a:ea typeface="微软雅黑" panose="020B0503020204020204" pitchFamily="34" charset="-122"/>
                <a:sym typeface="Arial" panose="020B0604020202020204" pitchFamily="34" charset="0"/>
              </a:rPr>
              <a:t>XXX</a:t>
            </a:r>
            <a:endParaRPr lang="en-US" altLang="zh-CN" sz="1400" dirty="0">
              <a:solidFill>
                <a:srgbClr val="E47225"/>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892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912583519"/>
              </p:ext>
            </p:extLst>
          </p:nvPr>
        </p:nvGraphicFramePr>
        <p:xfrm>
          <a:off x="360363" y="781049"/>
          <a:ext cx="11117265" cy="5062533"/>
        </p:xfrm>
        <a:graphic>
          <a:graphicData uri="http://schemas.openxmlformats.org/drawingml/2006/table">
            <a:tbl>
              <a:tblPr>
                <a:tableStyleId>{93296810-A885-4BE3-A3E7-6D5BEEA58F35}</a:tableStyleId>
              </a:tblPr>
              <a:tblGrid>
                <a:gridCol w="810369">
                  <a:extLst>
                    <a:ext uri="{9D8B030D-6E8A-4147-A177-3AD203B41FA5}">
                      <a16:colId xmlns:a16="http://schemas.microsoft.com/office/drawing/2014/main" val="20000"/>
                    </a:ext>
                  </a:extLst>
                </a:gridCol>
                <a:gridCol w="1443472">
                  <a:extLst>
                    <a:ext uri="{9D8B030D-6E8A-4147-A177-3AD203B41FA5}">
                      <a16:colId xmlns:a16="http://schemas.microsoft.com/office/drawing/2014/main" val="20001"/>
                    </a:ext>
                  </a:extLst>
                </a:gridCol>
                <a:gridCol w="2380463">
                  <a:extLst>
                    <a:ext uri="{9D8B030D-6E8A-4147-A177-3AD203B41FA5}">
                      <a16:colId xmlns:a16="http://schemas.microsoft.com/office/drawing/2014/main" val="1553763308"/>
                    </a:ext>
                  </a:extLst>
                </a:gridCol>
                <a:gridCol w="2160987">
                  <a:extLst>
                    <a:ext uri="{9D8B030D-6E8A-4147-A177-3AD203B41FA5}">
                      <a16:colId xmlns:a16="http://schemas.microsoft.com/office/drawing/2014/main" val="20002"/>
                    </a:ext>
                  </a:extLst>
                </a:gridCol>
                <a:gridCol w="2160987">
                  <a:extLst>
                    <a:ext uri="{9D8B030D-6E8A-4147-A177-3AD203B41FA5}">
                      <a16:colId xmlns:a16="http://schemas.microsoft.com/office/drawing/2014/main" val="20003"/>
                    </a:ext>
                  </a:extLst>
                </a:gridCol>
                <a:gridCol w="2160987">
                  <a:extLst>
                    <a:ext uri="{9D8B030D-6E8A-4147-A177-3AD203B41FA5}">
                      <a16:colId xmlns:a16="http://schemas.microsoft.com/office/drawing/2014/main" val="20004"/>
                    </a:ext>
                  </a:extLst>
                </a:gridCol>
              </a:tblGrid>
              <a:tr h="476897">
                <a:tc gridSpan="3">
                  <a:txBody>
                    <a:bodyPr/>
                    <a:lstStyle/>
                    <a:p>
                      <a:pPr algn="ctr" fontAlgn="ctr"/>
                      <a:r>
                        <a:rPr lang="zh-CN" altLang="en-US" sz="1500" b="1" u="none" strike="noStrike" dirty="0">
                          <a:solidFill>
                            <a:schemeClr val="bg1"/>
                          </a:solidFill>
                          <a:effectLst/>
                          <a:latin typeface="微软雅黑" panose="020B0503020204020204" pitchFamily="34" charset="-122"/>
                          <a:ea typeface="微软雅黑" panose="020B0503020204020204" pitchFamily="34" charset="-122"/>
                        </a:rPr>
                        <a:t>项目</a:t>
                      </a:r>
                      <a:endParaRPr lang="zh-CN" altLang="en-US" sz="1500" b="1" i="0" u="none" strike="noStrike" dirty="0">
                        <a:solidFill>
                          <a:schemeClr val="bg1"/>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zh-CN" altLang="en-US" sz="1400" b="1"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6B2"/>
                    </a:solidFill>
                  </a:tcPr>
                </a:tc>
                <a:tc hMerge="1">
                  <a:txBody>
                    <a:bodyPr/>
                    <a:lstStyle/>
                    <a:p>
                      <a:endParaRPr lang="zh-CN" altLang="en-US"/>
                    </a:p>
                  </a:txBody>
                  <a:tcPr/>
                </a:tc>
                <a:tc>
                  <a:txBody>
                    <a:bodyPr/>
                    <a:lstStyle/>
                    <a:p>
                      <a:pPr algn="ctr" hangingPunct="0">
                        <a:spcBef>
                          <a:spcPts val="600"/>
                        </a:spcBef>
                        <a:spcAft>
                          <a:spcPts val="600"/>
                        </a:spcAft>
                      </a:pPr>
                      <a:r>
                        <a:rPr lang="en-GB" sz="1500" b="1" dirty="0" smtClean="0">
                          <a:solidFill>
                            <a:schemeClr val="bg1"/>
                          </a:solidFill>
                          <a:effectLst/>
                          <a:latin typeface="微软雅黑" panose="020B0503020204020204" pitchFamily="34" charset="-122"/>
                          <a:ea typeface="微软雅黑" panose="020B0503020204020204" pitchFamily="34" charset="-122"/>
                        </a:rPr>
                        <a:t>2021</a:t>
                      </a:r>
                      <a:endParaRPr lang="zh-CN" sz="1500" b="1" dirty="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hangingPunct="0">
                        <a:spcBef>
                          <a:spcPts val="600"/>
                        </a:spcBef>
                        <a:spcAft>
                          <a:spcPts val="600"/>
                        </a:spcAft>
                      </a:pPr>
                      <a:r>
                        <a:rPr lang="en-US" altLang="zh-CN" sz="1500" b="1" dirty="0" smtClean="0">
                          <a:solidFill>
                            <a:schemeClr val="bg1"/>
                          </a:solidFill>
                          <a:effectLst/>
                          <a:latin typeface="微软雅黑" panose="020B0503020204020204" pitchFamily="34" charset="-122"/>
                          <a:ea typeface="微软雅黑" panose="020B0503020204020204" pitchFamily="34" charset="-122"/>
                        </a:rPr>
                        <a:t>2022</a:t>
                      </a:r>
                      <a:endParaRPr lang="zh-CN" sz="1500" b="1" dirty="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hangingPunct="0">
                        <a:spcBef>
                          <a:spcPts val="600"/>
                        </a:spcBef>
                        <a:spcAft>
                          <a:spcPts val="600"/>
                        </a:spcAft>
                      </a:pPr>
                      <a:r>
                        <a:rPr lang="en-GB" sz="1500" b="1" dirty="0" smtClean="0">
                          <a:solidFill>
                            <a:schemeClr val="bg1"/>
                          </a:solidFill>
                          <a:effectLst/>
                          <a:latin typeface="微软雅黑" panose="020B0503020204020204" pitchFamily="34" charset="-122"/>
                          <a:ea typeface="微软雅黑" panose="020B0503020204020204" pitchFamily="34" charset="-122"/>
                        </a:rPr>
                        <a:t>2023</a:t>
                      </a:r>
                      <a:endParaRPr lang="zh-CN" sz="1500" b="1" dirty="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416876">
                <a:tc rowSpan="4">
                  <a:txBody>
                    <a:bodyPr/>
                    <a:lstStyle/>
                    <a:p>
                      <a:pPr algn="ctr" fontAlgn="ctr"/>
                      <a:r>
                        <a:rPr lang="zh-CN" altLang="en-US" sz="1500" b="1" u="none" strike="noStrike" dirty="0">
                          <a:solidFill>
                            <a:sysClr val="windowText" lastClr="000000"/>
                          </a:solidFill>
                          <a:effectLst/>
                          <a:latin typeface="微软雅黑" panose="020B0503020204020204" pitchFamily="34" charset="-122"/>
                          <a:ea typeface="微软雅黑" panose="020B0503020204020204" pitchFamily="34" charset="-122"/>
                        </a:rPr>
                        <a:t>公司</a:t>
                      </a:r>
                      <a:endParaRPr lang="en-US" altLang="zh-CN" sz="1500" b="1" u="none" strike="noStrike" dirty="0">
                        <a:solidFill>
                          <a:sysClr val="windowText" lastClr="000000"/>
                        </a:solidFill>
                        <a:effectLst/>
                        <a:latin typeface="微软雅黑" panose="020B0503020204020204" pitchFamily="34" charset="-122"/>
                        <a:ea typeface="微软雅黑" panose="020B0503020204020204" pitchFamily="34" charset="-122"/>
                      </a:endParaRPr>
                    </a:p>
                    <a:p>
                      <a:pPr algn="ctr" fontAlgn="ctr"/>
                      <a:r>
                        <a:rPr lang="zh-CN" altLang="en-US" sz="1500" b="1" u="none" strike="noStrike" dirty="0">
                          <a:solidFill>
                            <a:sysClr val="windowText" lastClr="000000"/>
                          </a:solidFill>
                          <a:effectLst/>
                          <a:latin typeface="微软雅黑" panose="020B0503020204020204" pitchFamily="34" charset="-122"/>
                          <a:ea typeface="微软雅黑" panose="020B0503020204020204" pitchFamily="34" charset="-122"/>
                        </a:rPr>
                        <a:t>业绩</a:t>
                      </a:r>
                      <a:endParaRPr lang="zh-CN" altLang="en-US" sz="1500" b="1"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销量</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（辆）</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876">
                <a:tc v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销售总毛利（含水平业务）</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6876">
                <a:tc vMerge="1">
                  <a:txBody>
                    <a:bodyPr/>
                    <a:lstStyle/>
                    <a:p>
                      <a:pPr algn="l"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tc gridSpan="2">
                  <a:txBody>
                    <a:bodyPr/>
                    <a:lstStyle/>
                    <a:p>
                      <a:pPr lvl="0"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售后进场台次</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　</a:t>
                      </a: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6876">
                <a:tc v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u="none" strike="noStrike" dirty="0">
                          <a:solidFill>
                            <a:sysClr val="windowText" lastClr="000000"/>
                          </a:solidFill>
                          <a:effectLst/>
                          <a:latin typeface="微软雅黑" panose="020B0503020204020204" pitchFamily="34" charset="-122"/>
                          <a:ea typeface="微软雅黑" panose="020B0503020204020204" pitchFamily="34" charset="-122"/>
                        </a:rPr>
                        <a:t>售后总毛利</a:t>
                      </a:r>
                      <a:r>
                        <a:rPr lang="en-US" altLang="zh-CN" sz="1100" b="0" u="none" strike="noStrike" dirty="0">
                          <a:solidFill>
                            <a:sysClr val="windowText" lastClr="000000"/>
                          </a:solidFill>
                          <a:effectLst/>
                          <a:latin typeface="微软雅黑" panose="020B0503020204020204" pitchFamily="34" charset="-122"/>
                          <a:ea typeface="微软雅黑" panose="020B0503020204020204" pitchFamily="34" charset="-122"/>
                        </a:rPr>
                        <a:t>(</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r>
                        <a:rPr lang="en-US" altLang="zh-CN" sz="1100" b="0" u="none" strike="noStrike" dirty="0">
                          <a:solidFill>
                            <a:sysClr val="windowText" lastClr="000000"/>
                          </a:solidFill>
                          <a:effectLst/>
                          <a:latin typeface="微软雅黑" panose="020B0503020204020204" pitchFamily="34" charset="-122"/>
                          <a:ea typeface="微软雅黑" panose="020B0503020204020204" pitchFamily="34" charset="-122"/>
                        </a:rPr>
                        <a:t>)</a:t>
                      </a:r>
                      <a:endParaRPr lang="en-US" altLang="zh-CN"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6876">
                <a:tc rowSpan="7">
                  <a:txBody>
                    <a:bodyPr/>
                    <a:lstStyle/>
                    <a:p>
                      <a:pPr algn="ctr">
                        <a:lnSpc>
                          <a:spcPct val="150000"/>
                        </a:lnSpc>
                        <a:spcAft>
                          <a:spcPts val="0"/>
                        </a:spcAft>
                      </a:pPr>
                      <a:r>
                        <a:rPr lang="zh-CN" altLang="zh-CN" sz="1500" b="1" kern="0" dirty="0">
                          <a:solidFill>
                            <a:sysClr val="windowText" lastClr="000000"/>
                          </a:solidFill>
                          <a:effectLst/>
                          <a:latin typeface="微软雅黑" panose="020B0503020204020204" pitchFamily="34" charset="-122"/>
                          <a:ea typeface="微软雅黑" panose="020B0503020204020204" pitchFamily="34" charset="-122"/>
                        </a:rPr>
                        <a:t>财务</a:t>
                      </a:r>
                      <a:endParaRPr lang="en-US" altLang="zh-CN" sz="1500" b="1" kern="0" dirty="0">
                        <a:solidFill>
                          <a:sysClr val="windowText" lastClr="000000"/>
                        </a:solidFill>
                        <a:effectLst/>
                        <a:latin typeface="微软雅黑" panose="020B0503020204020204" pitchFamily="34" charset="-122"/>
                        <a:ea typeface="微软雅黑" panose="020B0503020204020204" pitchFamily="34" charset="-122"/>
                      </a:endParaRPr>
                    </a:p>
                    <a:p>
                      <a:pPr algn="ctr">
                        <a:lnSpc>
                          <a:spcPct val="150000"/>
                        </a:lnSpc>
                        <a:spcAft>
                          <a:spcPts val="0"/>
                        </a:spcAft>
                      </a:pPr>
                      <a:r>
                        <a:rPr lang="zh-CN" altLang="zh-CN" sz="1500" b="1" kern="0" dirty="0">
                          <a:solidFill>
                            <a:sysClr val="windowText" lastClr="000000"/>
                          </a:solidFill>
                          <a:effectLst/>
                          <a:latin typeface="微软雅黑" panose="020B0503020204020204" pitchFamily="34" charset="-122"/>
                          <a:ea typeface="微软雅黑" panose="020B0503020204020204" pitchFamily="34" charset="-122"/>
                        </a:rPr>
                        <a:t>状况</a:t>
                      </a:r>
                      <a:endParaRPr lang="zh-CN" altLang="zh-CN" sz="1500" b="1" kern="100"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500" b="0" kern="0" dirty="0">
                          <a:solidFill>
                            <a:sysClr val="windowText" lastClr="000000"/>
                          </a:solidFill>
                          <a:effectLst/>
                          <a:latin typeface="微软雅黑" panose="020B0503020204020204" pitchFamily="34" charset="-122"/>
                          <a:ea typeface="微软雅黑" panose="020B0503020204020204" pitchFamily="34" charset="-122"/>
                        </a:rPr>
                        <a:t>利润</a:t>
                      </a:r>
                      <a:r>
                        <a:rPr lang="zh-CN" altLang="zh-CN" sz="1500" b="0" kern="0" dirty="0">
                          <a:solidFill>
                            <a:sysClr val="windowText" lastClr="000000"/>
                          </a:solidFill>
                          <a:effectLst/>
                          <a:latin typeface="微软雅黑" panose="020B0503020204020204" pitchFamily="34" charset="-122"/>
                          <a:ea typeface="微软雅黑" panose="020B0503020204020204" pitchFamily="34" charset="-122"/>
                        </a:rPr>
                        <a:t>表</a:t>
                      </a:r>
                      <a:endParaRPr lang="zh-CN" altLang="zh-CN" sz="1500" b="0" kern="100"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500" b="0" kern="0" dirty="0">
                          <a:solidFill>
                            <a:sysClr val="windowText" lastClr="000000"/>
                          </a:solidFill>
                          <a:effectLst/>
                          <a:latin typeface="微软雅黑" panose="020B0503020204020204" pitchFamily="34" charset="-122"/>
                          <a:ea typeface="微软雅黑" panose="020B0503020204020204" pitchFamily="34" charset="-122"/>
                        </a:rPr>
                        <a:t>总营业额</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178116"/>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vMerge="1">
                  <a:txBody>
                    <a:bodyPr/>
                    <a:lstStyle/>
                    <a:p>
                      <a:pPr lvl="1" algn="l"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500" b="0" kern="0" dirty="0">
                          <a:solidFill>
                            <a:sysClr val="windowText" lastClr="000000"/>
                          </a:solidFill>
                          <a:effectLst/>
                          <a:latin typeface="微软雅黑" panose="020B0503020204020204" pitchFamily="34" charset="-122"/>
                          <a:ea typeface="微软雅黑" panose="020B0503020204020204" pitchFamily="34" charset="-122"/>
                        </a:rPr>
                        <a:t>主营业务毛利额</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936908"/>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vMerge="1">
                  <a:txBody>
                    <a:bodyPr/>
                    <a:lstStyle/>
                    <a:p>
                      <a:pPr lvl="1" algn="l"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sz="1500" b="0" kern="0" dirty="0">
                          <a:solidFill>
                            <a:sysClr val="windowText" lastClr="000000"/>
                          </a:solidFill>
                          <a:effectLst/>
                          <a:latin typeface="微软雅黑" panose="020B0503020204020204" pitchFamily="34" charset="-122"/>
                          <a:ea typeface="微软雅黑" panose="020B0503020204020204" pitchFamily="34" charset="-122"/>
                        </a:rPr>
                        <a:t>税前利润</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09654"/>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zh-CN" sz="1500" b="0" kern="0" dirty="0">
                          <a:solidFill>
                            <a:sysClr val="windowText" lastClr="000000"/>
                          </a:solidFill>
                          <a:effectLst/>
                          <a:latin typeface="微软雅黑" panose="020B0503020204020204" pitchFamily="34" charset="-122"/>
                          <a:ea typeface="微软雅黑" panose="020B0503020204020204" pitchFamily="34" charset="-122"/>
                        </a:rPr>
                        <a:t>资产负债表</a:t>
                      </a:r>
                      <a:endParaRPr lang="zh-CN" altLang="zh-CN" sz="1500" b="0" kern="100"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kern="0" dirty="0">
                          <a:solidFill>
                            <a:sysClr val="windowText" lastClr="000000"/>
                          </a:solidFill>
                          <a:effectLst/>
                          <a:latin typeface="微软雅黑" panose="020B0503020204020204" pitchFamily="34" charset="-122"/>
                          <a:ea typeface="微软雅黑" panose="020B0503020204020204" pitchFamily="34" charset="-122"/>
                        </a:rPr>
                        <a:t>总</a:t>
                      </a:r>
                      <a:r>
                        <a:rPr lang="zh-CN" sz="1500" b="0" kern="0" dirty="0">
                          <a:solidFill>
                            <a:sysClr val="windowText" lastClr="000000"/>
                          </a:solidFill>
                          <a:effectLst/>
                          <a:latin typeface="微软雅黑" panose="020B0503020204020204" pitchFamily="34" charset="-122"/>
                          <a:ea typeface="微软雅黑" panose="020B0503020204020204" pitchFamily="34" charset="-122"/>
                        </a:rPr>
                        <a:t>资产</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6231013"/>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vMerge="1">
                  <a:txBody>
                    <a:bodyPr/>
                    <a:lstStyle/>
                    <a:p>
                      <a:pPr lvl="1" algn="l"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kern="0" dirty="0">
                          <a:solidFill>
                            <a:sysClr val="windowText" lastClr="000000"/>
                          </a:solidFill>
                          <a:effectLst/>
                          <a:latin typeface="微软雅黑" panose="020B0503020204020204" pitchFamily="34" charset="-122"/>
                          <a:ea typeface="微软雅黑" panose="020B0503020204020204" pitchFamily="34" charset="-122"/>
                        </a:rPr>
                        <a:t>总负债</a:t>
                      </a:r>
                      <a:r>
                        <a:rPr lang="zh-CN" altLang="en-US" sz="1100" b="0" u="none" strike="noStrike" dirty="0">
                          <a:solidFill>
                            <a:sysClr val="windowText" lastClr="000000"/>
                          </a:solidFill>
                          <a:effectLst/>
                          <a:latin typeface="微软雅黑" panose="020B0503020204020204" pitchFamily="34" charset="-122"/>
                          <a:ea typeface="微软雅黑" panose="020B0503020204020204" pitchFamily="34" charset="-122"/>
                        </a:rPr>
                        <a:t>（万元）</a:t>
                      </a:r>
                      <a:endParaRPr lang="zh-CN" altLang="en-US" sz="11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4625069"/>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zh-CN" sz="1500" b="0" kern="0" dirty="0">
                          <a:solidFill>
                            <a:sysClr val="windowText" lastClr="000000"/>
                          </a:solidFill>
                          <a:effectLst/>
                          <a:latin typeface="微软雅黑" panose="020B0503020204020204" pitchFamily="34" charset="-122"/>
                          <a:ea typeface="微软雅黑" panose="020B0503020204020204" pitchFamily="34" charset="-122"/>
                        </a:rPr>
                        <a:t>财务比率</a:t>
                      </a:r>
                      <a:endParaRPr lang="zh-CN" altLang="zh-CN" sz="1500" b="0" kern="100"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lvl="0" algn="ctr">
                        <a:spcAft>
                          <a:spcPts val="0"/>
                        </a:spcAft>
                      </a:pPr>
                      <a:r>
                        <a:rPr lang="zh-CN" sz="1500" b="0" kern="0" dirty="0">
                          <a:solidFill>
                            <a:sysClr val="windowText" lastClr="000000"/>
                          </a:solidFill>
                          <a:effectLst/>
                          <a:latin typeface="微软雅黑" panose="020B0503020204020204" pitchFamily="34" charset="-122"/>
                          <a:ea typeface="微软雅黑" panose="020B0503020204020204" pitchFamily="34" charset="-122"/>
                        </a:rPr>
                        <a:t>主营业务毛利润率</a:t>
                      </a:r>
                      <a:endParaRPr lang="zh-CN" sz="1500" b="0" kern="100"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047726"/>
                  </a:ext>
                </a:extLst>
              </a:tr>
              <a:tr h="416876">
                <a:tc vMerge="1">
                  <a:txBody>
                    <a:bodyPr/>
                    <a:lstStyle/>
                    <a:p>
                      <a:pPr algn="ctr" fontAlgn="ct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0066"/>
                    </a:solidFill>
                  </a:tcPr>
                </a:tc>
                <a:tc v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zh-CN" altLang="zh-CN" sz="1200" kern="100"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Helvetica"/>
                          <a:ea typeface="Helvetica"/>
                          <a:cs typeface="Helvetica"/>
                        </a:defRPr>
                      </a:lvl1pPr>
                      <a:lvl2pPr marL="457200" algn="l" defTabSz="914400" rtl="0" eaLnBrk="1" latinLnBrk="0" hangingPunct="1">
                        <a:defRPr sz="1800" kern="1200">
                          <a:solidFill>
                            <a:schemeClr val="dk1"/>
                          </a:solidFill>
                          <a:latin typeface="Helvetica"/>
                          <a:ea typeface="Helvetica"/>
                          <a:cs typeface="Helvetica"/>
                        </a:defRPr>
                      </a:lvl2pPr>
                      <a:lvl3pPr marL="914400" algn="l" defTabSz="914400" rtl="0" eaLnBrk="1" latinLnBrk="0" hangingPunct="1">
                        <a:defRPr sz="1800" kern="1200">
                          <a:solidFill>
                            <a:schemeClr val="dk1"/>
                          </a:solidFill>
                          <a:latin typeface="Helvetica"/>
                          <a:ea typeface="Helvetica"/>
                          <a:cs typeface="Helvetica"/>
                        </a:defRPr>
                      </a:lvl3pPr>
                      <a:lvl4pPr marL="1371600" algn="l" defTabSz="914400" rtl="0" eaLnBrk="1" latinLnBrk="0" hangingPunct="1">
                        <a:defRPr sz="1800" kern="1200">
                          <a:solidFill>
                            <a:schemeClr val="dk1"/>
                          </a:solidFill>
                          <a:latin typeface="Helvetica"/>
                          <a:ea typeface="Helvetica"/>
                          <a:cs typeface="Helvetica"/>
                        </a:defRPr>
                      </a:lvl4pPr>
                      <a:lvl5pPr marL="1828800" algn="l" defTabSz="914400" rtl="0" eaLnBrk="1" latinLnBrk="0" hangingPunct="1">
                        <a:defRPr sz="1800" kern="1200">
                          <a:solidFill>
                            <a:schemeClr val="dk1"/>
                          </a:solidFill>
                          <a:latin typeface="Helvetica"/>
                          <a:ea typeface="Helvetica"/>
                          <a:cs typeface="Helvetica"/>
                        </a:defRPr>
                      </a:lvl5pPr>
                      <a:lvl6pPr marL="2286000" algn="l" defTabSz="914400" rtl="0" eaLnBrk="1" latinLnBrk="0" hangingPunct="1">
                        <a:defRPr sz="1800" kern="1200">
                          <a:solidFill>
                            <a:schemeClr val="dk1"/>
                          </a:solidFill>
                          <a:latin typeface="Helvetica"/>
                          <a:ea typeface="Helvetica"/>
                          <a:cs typeface="Helvetica"/>
                        </a:defRPr>
                      </a:lvl6pPr>
                      <a:lvl7pPr marL="2743200" algn="l" defTabSz="914400" rtl="0" eaLnBrk="1" latinLnBrk="0" hangingPunct="1">
                        <a:defRPr sz="1800" kern="1200">
                          <a:solidFill>
                            <a:schemeClr val="dk1"/>
                          </a:solidFill>
                          <a:latin typeface="Helvetica"/>
                          <a:ea typeface="Helvetica"/>
                          <a:cs typeface="Helvetica"/>
                        </a:defRPr>
                      </a:lvl7pPr>
                      <a:lvl8pPr marL="3200400" algn="l" defTabSz="914400" rtl="0" eaLnBrk="1" latinLnBrk="0" hangingPunct="1">
                        <a:defRPr sz="1800" kern="1200">
                          <a:solidFill>
                            <a:schemeClr val="dk1"/>
                          </a:solidFill>
                          <a:latin typeface="Helvetica"/>
                          <a:ea typeface="Helvetica"/>
                          <a:cs typeface="Helvetica"/>
                        </a:defRPr>
                      </a:lvl8pPr>
                      <a:lvl9pPr marL="3657600" algn="l" defTabSz="914400" rtl="0" eaLnBrk="1" latinLnBrk="0" hangingPunct="1">
                        <a:defRPr sz="1800" kern="1200">
                          <a:solidFill>
                            <a:schemeClr val="dk1"/>
                          </a:solidFill>
                          <a:latin typeface="Helvetica"/>
                          <a:ea typeface="Helvetica"/>
                          <a:cs typeface="Helvetica"/>
                        </a:defRPr>
                      </a:lvl9pPr>
                    </a:lstStyle>
                    <a:p>
                      <a:pPr lvl="0" algn="ctr">
                        <a:spcAft>
                          <a:spcPts val="0"/>
                        </a:spcAft>
                      </a:pPr>
                      <a:r>
                        <a:rPr lang="zh-CN" altLang="en-US" sz="1500" b="0" kern="0" dirty="0">
                          <a:solidFill>
                            <a:sysClr val="windowText" lastClr="000000"/>
                          </a:solidFill>
                          <a:effectLst/>
                          <a:latin typeface="微软雅黑" panose="020B0503020204020204" pitchFamily="34" charset="-122"/>
                          <a:ea typeface="微软雅黑" panose="020B0503020204020204" pitchFamily="34" charset="-122"/>
                        </a:rPr>
                        <a:t>总</a:t>
                      </a:r>
                      <a:r>
                        <a:rPr lang="zh-CN" sz="1500" b="0" kern="0" dirty="0">
                          <a:solidFill>
                            <a:sysClr val="windowText" lastClr="000000"/>
                          </a:solidFill>
                          <a:effectLst/>
                          <a:latin typeface="微软雅黑" panose="020B0503020204020204" pitchFamily="34" charset="-122"/>
                          <a:ea typeface="微软雅黑" panose="020B0503020204020204" pitchFamily="34" charset="-122"/>
                        </a:rPr>
                        <a:t>资产负债率</a:t>
                      </a:r>
                      <a:endParaRPr lang="zh-CN" sz="1500" b="0" kern="100" dirty="0">
                        <a:solidFill>
                          <a:sysClr val="windowText" lastClr="000000"/>
                        </a:solidFill>
                        <a:effectLst/>
                        <a:latin typeface="微软雅黑" panose="020B0503020204020204" pitchFamily="34" charset="-122"/>
                        <a:ea typeface="微软雅黑" panose="020B0503020204020204" pitchFamily="34" charset="-122"/>
                      </a:endParaRPr>
                    </a:p>
                  </a:txBody>
                  <a:tcPr marL="59149" marR="591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500" b="0" i="0" u="none" strike="noStrike" dirty="0">
                        <a:solidFill>
                          <a:sysClr val="windowText" lastClr="000000"/>
                        </a:solidFill>
                        <a:effectLst/>
                        <a:latin typeface="微软雅黑" panose="020B0503020204020204" pitchFamily="34" charset="-122"/>
                        <a:ea typeface="微软雅黑" panose="020B0503020204020204" pitchFamily="34" charset="-122"/>
                      </a:endParaRPr>
                    </a:p>
                  </a:txBody>
                  <a:tcPr marL="9527" marR="9527"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779828"/>
                  </a:ext>
                </a:extLst>
              </a:tr>
            </a:tbl>
          </a:graphicData>
        </a:graphic>
      </p:graphicFrame>
      <p:sp>
        <p:nvSpPr>
          <p:cNvPr id="63564" name="文本框 2"/>
          <p:cNvSpPr txBox="1">
            <a:spLocks noChangeArrowheads="1"/>
          </p:cNvSpPr>
          <p:nvPr/>
        </p:nvSpPr>
        <p:spPr bwMode="auto">
          <a:xfrm>
            <a:off x="360365" y="382589"/>
            <a:ext cx="9056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b="1" dirty="0">
                <a:solidFill>
                  <a:srgbClr val="1E323C"/>
                </a:solidFill>
                <a:latin typeface="微软雅黑" panose="020B0503020204020204" pitchFamily="34" charset="-122"/>
                <a:ea typeface="微软雅黑" panose="020B0503020204020204" pitchFamily="34" charset="-122"/>
                <a:sym typeface="Arial" panose="020B0604020202020204" pitchFamily="34" charset="0"/>
              </a:rPr>
              <a:t>4</a:t>
            </a:r>
            <a:r>
              <a:rPr lang="en-US" altLang="zh-CN" b="1" dirty="0" smtClean="0">
                <a:solidFill>
                  <a:srgbClr val="1E323C"/>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b="1" dirty="0">
                <a:solidFill>
                  <a:srgbClr val="000000"/>
                </a:solidFill>
                <a:latin typeface="微软雅黑" panose="020B0503020204020204" pitchFamily="34" charset="-122"/>
                <a:ea typeface="微软雅黑" panose="020B0503020204020204" pitchFamily="34" charset="-122"/>
              </a:rPr>
              <a:t>申请公司业绩及财务</a:t>
            </a:r>
            <a:r>
              <a:rPr lang="zh-CN" altLang="en-US" b="1" dirty="0" smtClean="0">
                <a:solidFill>
                  <a:srgbClr val="000000"/>
                </a:solidFill>
                <a:latin typeface="微软雅黑" panose="020B0503020204020204" pitchFamily="34" charset="-122"/>
                <a:ea typeface="微软雅黑" panose="020B0503020204020204" pitchFamily="34" charset="-122"/>
              </a:rPr>
              <a:t>状况</a:t>
            </a:r>
            <a:endParaRPr lang="en-US" altLang="zh-CN"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标注 4"/>
          <p:cNvSpPr/>
          <p:nvPr/>
        </p:nvSpPr>
        <p:spPr>
          <a:xfrm>
            <a:off x="5956301" y="1649413"/>
            <a:ext cx="4340225" cy="381000"/>
          </a:xfrm>
          <a:prstGeom prst="wedgeRoundRectCallout">
            <a:avLst>
              <a:gd name="adj1" fmla="val -44363"/>
              <a:gd name="adj2" fmla="val 146151"/>
              <a:gd name="adj3" fmla="val 1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1400" dirty="0">
                <a:solidFill>
                  <a:srgbClr val="FF0000"/>
                </a:solidFill>
                <a:latin typeface="微软雅黑" panose="020B0503020204020204" pitchFamily="34" charset="-122"/>
                <a:ea typeface="微软雅黑" panose="020B0503020204020204" pitchFamily="34" charset="-122"/>
              </a:rPr>
              <a:t>1</a:t>
            </a:r>
            <a:r>
              <a:rPr lang="zh-CN" altLang="en-US" sz="1400" dirty="0">
                <a:solidFill>
                  <a:srgbClr val="FF0000"/>
                </a:solidFill>
                <a:latin typeface="微软雅黑" panose="020B0503020204020204" pitchFamily="34" charset="-122"/>
                <a:ea typeface="微软雅黑" panose="020B0503020204020204" pitchFamily="34" charset="-122"/>
              </a:rPr>
              <a:t>、特指汽车板块，不计算其它产业</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028626719"/>
              </p:ext>
            </p:extLst>
          </p:nvPr>
        </p:nvGraphicFramePr>
        <p:xfrm>
          <a:off x="443347" y="877456"/>
          <a:ext cx="11037452" cy="5043052"/>
        </p:xfrm>
        <a:graphic>
          <a:graphicData uri="http://schemas.openxmlformats.org/drawingml/2006/table">
            <a:tbl>
              <a:tblPr/>
              <a:tblGrid>
                <a:gridCol w="2112192">
                  <a:extLst>
                    <a:ext uri="{9D8B030D-6E8A-4147-A177-3AD203B41FA5}">
                      <a16:colId xmlns:a16="http://schemas.microsoft.com/office/drawing/2014/main" val="169000321"/>
                    </a:ext>
                  </a:extLst>
                </a:gridCol>
                <a:gridCol w="2468936">
                  <a:extLst>
                    <a:ext uri="{9D8B030D-6E8A-4147-A177-3AD203B41FA5}">
                      <a16:colId xmlns:a16="http://schemas.microsoft.com/office/drawing/2014/main" val="3348423085"/>
                    </a:ext>
                  </a:extLst>
                </a:gridCol>
                <a:gridCol w="3228162">
                  <a:extLst>
                    <a:ext uri="{9D8B030D-6E8A-4147-A177-3AD203B41FA5}">
                      <a16:colId xmlns:a16="http://schemas.microsoft.com/office/drawing/2014/main" val="2617145467"/>
                    </a:ext>
                  </a:extLst>
                </a:gridCol>
                <a:gridCol w="3228162">
                  <a:extLst>
                    <a:ext uri="{9D8B030D-6E8A-4147-A177-3AD203B41FA5}">
                      <a16:colId xmlns:a16="http://schemas.microsoft.com/office/drawing/2014/main" val="3092235373"/>
                    </a:ext>
                  </a:extLst>
                </a:gridCol>
              </a:tblGrid>
              <a:tr h="720436">
                <a:tc gridSpan="2">
                  <a:txBody>
                    <a:bodyPr/>
                    <a:lstStyle/>
                    <a:p>
                      <a:pPr algn="ctr">
                        <a:lnSpc>
                          <a:spcPts val="1800"/>
                        </a:lnSpc>
                        <a:spcAft>
                          <a:spcPts val="0"/>
                        </a:spcAft>
                        <a:tabLst>
                          <a:tab pos="737870" algn="l"/>
                          <a:tab pos="1493520" algn="l"/>
                          <a:tab pos="1831340" algn="l"/>
                          <a:tab pos="2311400" algn="l"/>
                          <a:tab pos="3031490" algn="l"/>
                          <a:tab pos="3608705" algn="l"/>
                          <a:tab pos="3724275" algn="l"/>
                          <a:tab pos="3884295" algn="l"/>
                          <a:tab pos="5128895" algn="l"/>
                          <a:tab pos="5244465" algn="l"/>
                        </a:tabLst>
                      </a:pPr>
                      <a:r>
                        <a:rPr lang="zh-CN"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投资项目</a:t>
                      </a:r>
                      <a:endParaRPr lang="zh-CN" sz="12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AADC"/>
                    </a:solidFill>
                  </a:tcPr>
                </a:tc>
                <a:tc hMerge="1">
                  <a:txBody>
                    <a:bodyPr/>
                    <a:lstStyle/>
                    <a:p>
                      <a:endParaRPr lang="zh-CN" altLang="en-US"/>
                    </a:p>
                  </a:txBody>
                  <a:tcPr/>
                </a:tc>
                <a:tc>
                  <a:txBody>
                    <a:bodyPr/>
                    <a:lstStyle/>
                    <a:p>
                      <a:pPr algn="ctr">
                        <a:lnSpc>
                          <a:spcPts val="1800"/>
                        </a:lnSpc>
                        <a:spcAft>
                          <a:spcPts val="0"/>
                        </a:spcAft>
                        <a:tabLst>
                          <a:tab pos="737870" algn="l"/>
                          <a:tab pos="1493520" algn="l"/>
                          <a:tab pos="1831340" algn="l"/>
                          <a:tab pos="2311400" algn="l"/>
                          <a:tab pos="3031490" algn="l"/>
                          <a:tab pos="3608705" algn="l"/>
                          <a:tab pos="3724275" algn="l"/>
                          <a:tab pos="3884295" algn="l"/>
                          <a:tab pos="5128895" algn="l"/>
                          <a:tab pos="5244465" algn="l"/>
                        </a:tabLst>
                      </a:pPr>
                      <a:r>
                        <a:rPr lang="zh-CN"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投资额度</a:t>
                      </a:r>
                      <a:r>
                        <a:rPr lang="en-US"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万元</a:t>
                      </a:r>
                      <a:r>
                        <a:rPr lang="en-US"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sz="12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AADC"/>
                    </a:solidFill>
                  </a:tcPr>
                </a:tc>
                <a:tc>
                  <a:txBody>
                    <a:bodyPr/>
                    <a:lstStyle/>
                    <a:p>
                      <a:pPr algn="ctr">
                        <a:lnSpc>
                          <a:spcPts val="1800"/>
                        </a:lnSpc>
                        <a:spcAft>
                          <a:spcPts val="0"/>
                        </a:spcAft>
                        <a:tabLst>
                          <a:tab pos="737870" algn="l"/>
                          <a:tab pos="1493520" algn="l"/>
                          <a:tab pos="1831340" algn="l"/>
                          <a:tab pos="2311400" algn="l"/>
                          <a:tab pos="3031490" algn="l"/>
                          <a:tab pos="3608705" algn="l"/>
                          <a:tab pos="3724275" algn="l"/>
                          <a:tab pos="3884295" algn="l"/>
                          <a:tab pos="5128895" algn="l"/>
                          <a:tab pos="5244465" algn="l"/>
                        </a:tabLst>
                      </a:pPr>
                      <a:r>
                        <a:rPr lang="zh-CN" sz="1200" b="1" kern="1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备注</a:t>
                      </a:r>
                      <a:endParaRPr lang="zh-CN" sz="12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AADC"/>
                    </a:solidFill>
                  </a:tcPr>
                </a:tc>
                <a:extLst>
                  <a:ext uri="{0D108BD9-81ED-4DB2-BD59-A6C34878D82A}">
                    <a16:rowId xmlns:a16="http://schemas.microsoft.com/office/drawing/2014/main" val="1007225524"/>
                  </a:ext>
                </a:extLst>
              </a:tr>
              <a:tr h="720436">
                <a:tc rowSpan="3">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固定</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
                      </a:r>
                      <a:b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b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资产</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土地</a:t>
                      </a:r>
                      <a:r>
                        <a:rPr lang="en-US"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a:t>
                      </a:r>
                      <a:r>
                        <a:rPr lang="zh-CN"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■租用</a:t>
                      </a:r>
                      <a:r>
                        <a:rPr lang="en-US"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  </a:t>
                      </a:r>
                      <a:r>
                        <a:rPr lang="zh-CN"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□购买</a:t>
                      </a:r>
                      <a:r>
                        <a:rPr lang="en-US"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a:t>
                      </a:r>
                      <a:endParaRPr lang="zh-CN"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XX</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期限</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:6</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637627"/>
                  </a:ext>
                </a:extLst>
              </a:tr>
              <a:tr h="720436">
                <a:tc vMerge="1">
                  <a:txBody>
                    <a:bodyPr/>
                    <a:lstStyle/>
                    <a:p>
                      <a:endParaRPr lang="zh-CN" altLang="en-US"/>
                    </a:p>
                  </a:txBody>
                  <a:tcPr/>
                </a:tc>
                <a:tc>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建设</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建筑</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装修</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XX</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■改建</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  </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□新建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473992"/>
                  </a:ext>
                </a:extLst>
              </a:tr>
              <a:tr h="720436">
                <a:tc vMerge="1">
                  <a:txBody>
                    <a:bodyPr/>
                    <a:lstStyle/>
                    <a:p>
                      <a:endParaRPr lang="zh-CN" altLang="en-US"/>
                    </a:p>
                  </a:txBody>
                  <a:tcPr/>
                </a:tc>
                <a:tc>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设备</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维修</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办公</a:t>
                      </a: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XX</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 </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443683"/>
                  </a:ext>
                </a:extLst>
              </a:tr>
              <a:tr h="720436">
                <a:tc gridSpan="2">
                  <a:txBody>
                    <a:bodyPr/>
                    <a:lstStyle/>
                    <a:p>
                      <a:pPr algn="ctr">
                        <a:spcAft>
                          <a:spcPts val="0"/>
                        </a:spcAft>
                      </a:pPr>
                      <a:r>
                        <a:rPr lang="zh-CN"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流动资金</a:t>
                      </a:r>
                      <a:r>
                        <a:rPr lang="zh-CN" altLang="en-US" sz="12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（车款、日常运营、其他）</a:t>
                      </a:r>
                      <a:endParaRPr lang="zh-CN" sz="12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XX</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 </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124212"/>
                  </a:ext>
                </a:extLst>
              </a:tr>
              <a:tr h="720436">
                <a:tc gridSpan="2">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总投资额度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500" b="0" u="none" strike="noStrike" kern="1200" dirty="0" smtClean="0">
                          <a:solidFill>
                            <a:sysClr val="windowText" lastClr="000000"/>
                          </a:solidFill>
                          <a:effectLst/>
                          <a:latin typeface="微软雅黑" panose="020B0503020204020204" pitchFamily="34" charset="-122"/>
                          <a:ea typeface="微软雅黑" panose="020B0503020204020204" pitchFamily="34" charset="-122"/>
                          <a:cs typeface="+mn-cs"/>
                        </a:rPr>
                        <a:t>XX</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 </a:t>
                      </a:r>
                      <a:endPar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410408"/>
                  </a:ext>
                </a:extLst>
              </a:tr>
              <a:tr h="720436">
                <a:tc gridSpan="2">
                  <a:txBody>
                    <a:bodyPr/>
                    <a:lstStyle/>
                    <a:p>
                      <a:pPr algn="ctr">
                        <a:spcAft>
                          <a:spcPts val="0"/>
                        </a:spcAft>
                      </a:pPr>
                      <a:r>
                        <a:rPr lang="zh-CN" sz="1500" b="0" u="none" strike="noStrike" kern="1200">
                          <a:solidFill>
                            <a:sysClr val="windowText" lastClr="000000"/>
                          </a:solidFill>
                          <a:effectLst/>
                          <a:latin typeface="微软雅黑" panose="020B0503020204020204" pitchFamily="34" charset="-122"/>
                          <a:ea typeface="微软雅黑" panose="020B0503020204020204" pitchFamily="34" charset="-122"/>
                          <a:cs typeface="+mn-cs"/>
                        </a:rPr>
                        <a:t>投资资金主要来源说明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a:spcAft>
                          <a:spcPts val="0"/>
                        </a:spcAft>
                      </a:pPr>
                      <a:r>
                        <a:rPr lang="zh-CN" sz="1500" b="0" u="none" strike="noStrike" kern="1200" dirty="0">
                          <a:solidFill>
                            <a:sysClr val="windowText" lastClr="000000"/>
                          </a:solidFill>
                          <a:effectLst/>
                          <a:latin typeface="微软雅黑" panose="020B0503020204020204" pitchFamily="34" charset="-122"/>
                          <a:ea typeface="微软雅黑" panose="020B0503020204020204" pitchFamily="34" charset="-122"/>
                          <a:cs typeface="+mn-cs"/>
                        </a:rPr>
                        <a:t>自有资金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643225728"/>
                  </a:ext>
                </a:extLst>
              </a:tr>
            </a:tbl>
          </a:graphicData>
        </a:graphic>
      </p:graphicFrame>
      <p:sp>
        <p:nvSpPr>
          <p:cNvPr id="8" name="圆角矩形 7"/>
          <p:cNvSpPr/>
          <p:nvPr/>
        </p:nvSpPr>
        <p:spPr>
          <a:xfrm>
            <a:off x="364837" y="205684"/>
            <a:ext cx="6659563" cy="493712"/>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r>
              <a:rPr lang="en-US" altLang="zh-CN" b="1" dirty="0" smtClean="0">
                <a:solidFill>
                  <a:schemeClr val="tx1"/>
                </a:solidFill>
                <a:latin typeface="微软雅黑" panose="020B0503020204020204" pitchFamily="34" charset="-122"/>
                <a:ea typeface="微软雅黑" panose="020B0503020204020204" pitchFamily="34" charset="-122"/>
              </a:rPr>
              <a:t>5.</a:t>
            </a:r>
            <a:r>
              <a:rPr lang="zh-CN" altLang="zh-CN"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拟</a:t>
            </a:r>
            <a:r>
              <a:rPr lang="zh-CN" altLang="zh-CN"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投资</a:t>
            </a:r>
            <a:r>
              <a:rPr lang="en-US" altLang="zh-CN"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AITO</a:t>
            </a:r>
            <a:r>
              <a:rPr lang="zh-CN" altLang="en-US"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品牌</a:t>
            </a:r>
            <a:r>
              <a:rPr lang="zh-CN" altLang="en-US" b="1"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预</a:t>
            </a:r>
            <a:r>
              <a:rPr lang="zh-CN" altLang="en-US" b="1" kern="1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算规划</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436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4400551" y="1635125"/>
            <a:ext cx="56292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I     </a:t>
            </a:r>
            <a:r>
              <a:rPr kumimoji="1" lang="zh-CN" altLang="en-US" sz="2800" b="1" dirty="0">
                <a:solidFill>
                  <a:srgbClr val="BFBFBF"/>
                </a:solidFill>
                <a:latin typeface="微软雅黑" panose="020B0503020204020204" pitchFamily="34" charset="-122"/>
                <a:ea typeface="微软雅黑" panose="020B0503020204020204" pitchFamily="34" charset="-122"/>
              </a:rPr>
              <a:t>市场概况</a:t>
            </a:r>
            <a:endParaRPr kumimoji="1" lang="en-US" altLang="zh-CN" sz="2800" b="1" dirty="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a:t>
            </a:r>
            <a:r>
              <a:rPr kumimoji="1" lang="en-US" altLang="zh-CN" sz="2800" b="1" dirty="0">
                <a:solidFill>
                  <a:srgbClr val="BFBFBF"/>
                </a:solidFill>
                <a:latin typeface="微软雅黑" panose="020B0503020204020204" pitchFamily="34" charset="-122"/>
                <a:ea typeface="微软雅黑" panose="020B0503020204020204" pitchFamily="34" charset="-122"/>
                <a:sym typeface="Arial" panose="020B0604020202020204" pitchFamily="34" charset="0"/>
              </a:rPr>
              <a:t>Ⅱ</a:t>
            </a:r>
            <a:r>
              <a:rPr kumimoji="1" lang="en-US" altLang="zh-CN" sz="2800" b="1" dirty="0">
                <a:solidFill>
                  <a:srgbClr val="BFBFBF"/>
                </a:solidFill>
                <a:latin typeface="微软雅黑" panose="020B0503020204020204" pitchFamily="34" charset="-122"/>
                <a:ea typeface="微软雅黑" panose="020B0503020204020204" pitchFamily="34" charset="-122"/>
              </a:rPr>
              <a:t>   </a:t>
            </a:r>
            <a:r>
              <a:rPr kumimoji="1" lang="zh-CN" altLang="en-US" sz="2800" b="1" dirty="0">
                <a:solidFill>
                  <a:srgbClr val="BFBFBF"/>
                </a:solidFill>
                <a:latin typeface="微软雅黑" panose="020B0503020204020204" pitchFamily="34" charset="-122"/>
                <a:ea typeface="微软雅黑" panose="020B0503020204020204" pitchFamily="34" charset="-122"/>
              </a:rPr>
              <a:t>商家介绍</a:t>
            </a:r>
            <a:endParaRPr kumimoji="1" lang="en-US" altLang="zh-CN" sz="2800" b="1" dirty="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002060"/>
                </a:solidFill>
                <a:latin typeface="微软雅黑" panose="020B0503020204020204" pitchFamily="34" charset="-122"/>
                <a:ea typeface="微软雅黑" panose="020B0503020204020204" pitchFamily="34" charset="-122"/>
              </a:rPr>
              <a:t>Part Ⅲ   </a:t>
            </a:r>
            <a:r>
              <a:rPr kumimoji="1" lang="zh-CN" altLang="en-US" sz="2800" b="1" dirty="0">
                <a:solidFill>
                  <a:srgbClr val="002060"/>
                </a:solidFill>
                <a:latin typeface="微软雅黑" panose="020B0503020204020204" pitchFamily="34" charset="-122"/>
                <a:ea typeface="微软雅黑" panose="020B0503020204020204" pitchFamily="34" charset="-122"/>
              </a:rPr>
              <a:t>拟建场地</a:t>
            </a:r>
            <a:endParaRPr kumimoji="1" lang="en-US" altLang="zh-CN" sz="2800" b="1" dirty="0">
              <a:solidFill>
                <a:srgbClr val="002060"/>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smtClean="0">
                <a:solidFill>
                  <a:srgbClr val="BFBFBF"/>
                </a:solidFill>
                <a:latin typeface="微软雅黑" panose="020B0503020204020204" pitchFamily="34" charset="-122"/>
                <a:ea typeface="微软雅黑" panose="020B0503020204020204" pitchFamily="34" charset="-122"/>
              </a:rPr>
              <a:t>Part </a:t>
            </a:r>
            <a:r>
              <a:rPr kumimoji="1" lang="en-US" altLang="zh-CN" sz="2800" b="1" dirty="0">
                <a:solidFill>
                  <a:srgbClr val="BFBFBF"/>
                </a:solidFill>
                <a:latin typeface="微软雅黑" panose="020B0503020204020204" pitchFamily="34" charset="-122"/>
                <a:ea typeface="微软雅黑" panose="020B0503020204020204" pitchFamily="34" charset="-122"/>
                <a:sym typeface="Arial" panose="020B0604020202020204" pitchFamily="34" charset="0"/>
              </a:rPr>
              <a:t>Ⅳ</a:t>
            </a:r>
            <a:r>
              <a:rPr kumimoji="1" lang="en-US" altLang="zh-CN" sz="2800" b="1" dirty="0">
                <a:solidFill>
                  <a:srgbClr val="BFBFBF"/>
                </a:solidFill>
                <a:latin typeface="微软雅黑" panose="020B0503020204020204" pitchFamily="34" charset="-122"/>
                <a:ea typeface="微软雅黑" panose="020B0503020204020204" pitchFamily="34" charset="-122"/>
              </a:rPr>
              <a:t>   </a:t>
            </a:r>
            <a:r>
              <a:rPr kumimoji="1" lang="zh-CN" altLang="en-US" sz="2800" b="1" dirty="0">
                <a:solidFill>
                  <a:srgbClr val="BFBFBF"/>
                </a:solidFill>
                <a:latin typeface="微软雅黑" panose="020B0503020204020204" pitchFamily="34" charset="-122"/>
                <a:ea typeface="微软雅黑" panose="020B0503020204020204" pitchFamily="34" charset="-122"/>
              </a:rPr>
              <a:t>备份资料</a:t>
            </a:r>
            <a:endParaRPr kumimoji="1" lang="en-US" altLang="zh-CN" sz="2800" b="1" dirty="0">
              <a:solidFill>
                <a:srgbClr val="BFBFBF"/>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922339" y="962025"/>
            <a:ext cx="7572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cxnSpLocks/>
          </p:cNvCxnSpPr>
          <p:nvPr/>
        </p:nvCxnSpPr>
        <p:spPr>
          <a:xfrm>
            <a:off x="922339" y="1452563"/>
            <a:ext cx="2590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5" name="íṣḷïḋê"/>
          <p:cNvSpPr txBox="1">
            <a:spLocks noChangeArrowheads="1"/>
          </p:cNvSpPr>
          <p:nvPr/>
        </p:nvSpPr>
        <p:spPr bwMode="auto">
          <a:xfrm>
            <a:off x="1601789" y="796926"/>
            <a:ext cx="1139825" cy="6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3600" b="1">
                <a:solidFill>
                  <a:srgbClr val="44546A"/>
                </a:solidFill>
              </a:rPr>
              <a:t>目录</a:t>
            </a:r>
            <a:endParaRPr lang="en-US" altLang="zh-CN" sz="3600" b="1">
              <a:solidFill>
                <a:srgbClr val="44546A"/>
              </a:solidFill>
            </a:endParaRPr>
          </a:p>
        </p:txBody>
      </p:sp>
    </p:spTree>
    <p:extLst>
      <p:ext uri="{BB962C8B-B14F-4D97-AF65-F5344CB8AC3E}">
        <p14:creationId xmlns:p14="http://schemas.microsoft.com/office/powerpoint/2010/main" val="400470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16969" y="99428"/>
            <a:ext cx="2468478" cy="368300"/>
          </a:xfrm>
          <a:prstGeom prst="rect">
            <a:avLst/>
          </a:prstGeom>
          <a:noFill/>
        </p:spPr>
        <p:txBody>
          <a:bodyPr wrap="square" rtlCol="0">
            <a:spAutoFit/>
          </a:bodyPr>
          <a:lstStyle>
            <a:defPPr>
              <a:defRPr lang="zh-CN"/>
            </a:defPPr>
            <a:lvl1pPr>
              <a:defRPr sz="3000" b="1">
                <a:solidFill>
                  <a:srgbClr val="1E323C"/>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1.</a:t>
            </a:r>
            <a:r>
              <a:rPr kumimoji="0" lang="zh-CN" altLang="en-US" sz="1800" b="1" i="0" u="none" strike="noStrike" kern="1200" cap="none" spc="0" normalizeH="0" baseline="0" noProof="0" dirty="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城市汽车商圈分布</a:t>
            </a:r>
            <a:endParaRPr kumimoji="0" lang="en-US" altLang="zh-CN" sz="1800" b="1" i="0" u="none" strike="noStrike" kern="1200" cap="none" spc="0" normalizeH="0" baseline="0" noProof="0" dirty="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aphicFrame>
        <p:nvGraphicFramePr>
          <p:cNvPr id="94" name="表格 93"/>
          <p:cNvGraphicFramePr>
            <a:graphicFrameLocks noGrp="1"/>
          </p:cNvGraphicFramePr>
          <p:nvPr>
            <p:custDataLst>
              <p:tags r:id="rId1"/>
            </p:custDataLst>
            <p:extLst/>
          </p:nvPr>
        </p:nvGraphicFramePr>
        <p:xfrm>
          <a:off x="6861014" y="514776"/>
          <a:ext cx="5234908" cy="5526358"/>
        </p:xfrm>
        <a:graphic>
          <a:graphicData uri="http://schemas.openxmlformats.org/drawingml/2006/table">
            <a:tbl>
              <a:tblPr firstRow="1" bandRow="1"/>
              <a:tblGrid>
                <a:gridCol w="563887">
                  <a:extLst>
                    <a:ext uri="{9D8B030D-6E8A-4147-A177-3AD203B41FA5}">
                      <a16:colId xmlns:a16="http://schemas.microsoft.com/office/drawing/2014/main" val="20000"/>
                    </a:ext>
                  </a:extLst>
                </a:gridCol>
                <a:gridCol w="695272">
                  <a:extLst>
                    <a:ext uri="{9D8B030D-6E8A-4147-A177-3AD203B41FA5}">
                      <a16:colId xmlns:a16="http://schemas.microsoft.com/office/drawing/2014/main" val="20001"/>
                    </a:ext>
                  </a:extLst>
                </a:gridCol>
                <a:gridCol w="816767">
                  <a:extLst>
                    <a:ext uri="{9D8B030D-6E8A-4147-A177-3AD203B41FA5}">
                      <a16:colId xmlns:a16="http://schemas.microsoft.com/office/drawing/2014/main" val="20002"/>
                    </a:ext>
                  </a:extLst>
                </a:gridCol>
                <a:gridCol w="3158982">
                  <a:extLst>
                    <a:ext uri="{9D8B030D-6E8A-4147-A177-3AD203B41FA5}">
                      <a16:colId xmlns:a16="http://schemas.microsoft.com/office/drawing/2014/main" val="20003"/>
                    </a:ext>
                  </a:extLst>
                </a:gridCol>
              </a:tblGrid>
              <a:tr h="454788">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200" dirty="0"/>
                        <a:t>商圈排名</a:t>
                      </a:r>
                    </a:p>
                  </a:txBody>
                  <a:tcPr anchor="ctr">
                    <a:lnL w="12700" cap="flat" cmpd="sng" algn="ctr">
                      <a:no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200" dirty="0"/>
                        <a:t>销量贡献占比</a:t>
                      </a:r>
                    </a:p>
                  </a:txBody>
                  <a:tcPr anchor="ctr">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200" dirty="0" smtClean="0"/>
                        <a:t>汽车</a:t>
                      </a:r>
                      <a:endParaRPr lang="en-US" altLang="zh-CN" sz="1200" dirty="0" smtClean="0"/>
                    </a:p>
                    <a:p>
                      <a:pPr algn="ctr"/>
                      <a:r>
                        <a:rPr lang="zh-CN" altLang="en-US" sz="1200" dirty="0" smtClean="0"/>
                        <a:t>商</a:t>
                      </a:r>
                      <a:r>
                        <a:rPr lang="zh-CN" altLang="en-US" sz="1200" dirty="0"/>
                        <a:t>圈</a:t>
                      </a:r>
                    </a:p>
                  </a:txBody>
                  <a:tcPr anchor="ctr">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ea typeface="微软雅黑"/>
                        </a:defRPr>
                      </a:lvl1pPr>
                      <a:lvl2pPr marL="457200" algn="l" defTabSz="914400" rtl="0" eaLnBrk="1" latinLnBrk="0" hangingPunct="1">
                        <a:defRPr sz="1800" b="1" kern="1200">
                          <a:solidFill>
                            <a:schemeClr val="lt1"/>
                          </a:solidFill>
                          <a:latin typeface="Arial"/>
                          <a:ea typeface="微软雅黑"/>
                        </a:defRPr>
                      </a:lvl2pPr>
                      <a:lvl3pPr marL="914400" algn="l" defTabSz="914400" rtl="0" eaLnBrk="1" latinLnBrk="0" hangingPunct="1">
                        <a:defRPr sz="1800" b="1" kern="1200">
                          <a:solidFill>
                            <a:schemeClr val="lt1"/>
                          </a:solidFill>
                          <a:latin typeface="Arial"/>
                          <a:ea typeface="微软雅黑"/>
                        </a:defRPr>
                      </a:lvl3pPr>
                      <a:lvl4pPr marL="1371600" algn="l" defTabSz="914400" rtl="0" eaLnBrk="1" latinLnBrk="0" hangingPunct="1">
                        <a:defRPr sz="1800" b="1" kern="1200">
                          <a:solidFill>
                            <a:schemeClr val="lt1"/>
                          </a:solidFill>
                          <a:latin typeface="Arial"/>
                          <a:ea typeface="微软雅黑"/>
                        </a:defRPr>
                      </a:lvl4pPr>
                      <a:lvl5pPr marL="1828800" algn="l" defTabSz="914400" rtl="0" eaLnBrk="1" latinLnBrk="0" hangingPunct="1">
                        <a:defRPr sz="1800" b="1" kern="1200">
                          <a:solidFill>
                            <a:schemeClr val="lt1"/>
                          </a:solidFill>
                          <a:latin typeface="Arial"/>
                          <a:ea typeface="微软雅黑"/>
                        </a:defRPr>
                      </a:lvl5pPr>
                      <a:lvl6pPr marL="2286000" algn="l" defTabSz="914400" rtl="0" eaLnBrk="1" latinLnBrk="0" hangingPunct="1">
                        <a:defRPr sz="1800" b="1" kern="1200">
                          <a:solidFill>
                            <a:schemeClr val="lt1"/>
                          </a:solidFill>
                          <a:latin typeface="Arial"/>
                          <a:ea typeface="微软雅黑"/>
                        </a:defRPr>
                      </a:lvl6pPr>
                      <a:lvl7pPr marL="2743200" algn="l" defTabSz="914400" rtl="0" eaLnBrk="1" latinLnBrk="0" hangingPunct="1">
                        <a:defRPr sz="1800" b="1" kern="1200">
                          <a:solidFill>
                            <a:schemeClr val="lt1"/>
                          </a:solidFill>
                          <a:latin typeface="Arial"/>
                          <a:ea typeface="微软雅黑"/>
                        </a:defRPr>
                      </a:lvl7pPr>
                      <a:lvl8pPr marL="3200400" algn="l" defTabSz="914400" rtl="0" eaLnBrk="1" latinLnBrk="0" hangingPunct="1">
                        <a:defRPr sz="1800" b="1" kern="1200">
                          <a:solidFill>
                            <a:schemeClr val="lt1"/>
                          </a:solidFill>
                          <a:latin typeface="Arial"/>
                          <a:ea typeface="微软雅黑"/>
                        </a:defRPr>
                      </a:lvl8pPr>
                      <a:lvl9pPr marL="3657600" algn="l" defTabSz="914400" rtl="0" eaLnBrk="1" latinLnBrk="0" hangingPunct="1">
                        <a:defRPr sz="1800" b="1" kern="1200">
                          <a:solidFill>
                            <a:schemeClr val="lt1"/>
                          </a:solidFill>
                          <a:latin typeface="Arial"/>
                          <a:ea typeface="微软雅黑"/>
                        </a:defRPr>
                      </a:lvl9pPr>
                    </a:lstStyle>
                    <a:p>
                      <a:pPr algn="ctr"/>
                      <a:r>
                        <a:rPr lang="zh-CN" altLang="en-US" sz="1200" dirty="0"/>
                        <a:t>主要品牌</a:t>
                      </a:r>
                    </a:p>
                  </a:txBody>
                  <a:tcPr anchor="ctr">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886837">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smtClean="0">
                          <a:latin typeface="微软雅黑" panose="020B0503020204020204" pitchFamily="34" charset="-122"/>
                          <a:ea typeface="微软雅黑" panose="020B0503020204020204" pitchFamily="34" charset="-122"/>
                        </a:rPr>
                        <a:t>1</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23%</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spcAft>
                          <a:spcPts val="0"/>
                        </a:spcAft>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机场路商圈</a:t>
                      </a:r>
                      <a:endParaRPr lang="zh-CN" sz="105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奥迪、奔驰、凯迪拉克、沃尔沃、雷克萨斯、英菲尼迪、捷豹路虎、保时捷、玛莎拉蒂、法拉利、宾利</a:t>
                      </a:r>
                      <a:r>
                        <a:rPr lang="zh-CN" altLang="en-US" sz="1050" kern="1200" dirty="0" smtClean="0">
                          <a:solidFill>
                            <a:schemeClr val="tx1"/>
                          </a:solidFill>
                          <a:latin typeface="+mj-ea"/>
                          <a:ea typeface="+mn-ea"/>
                          <a:cs typeface="+mn-cs"/>
                        </a:rPr>
                        <a:t>等传统车几乎涵盖；</a:t>
                      </a:r>
                      <a:endParaRPr lang="en-US" altLang="zh-CN" sz="1050" kern="1200" dirty="0" smtClean="0">
                        <a:solidFill>
                          <a:schemeClr val="tx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主要新能源品牌：零跑、蔚来、小鹏、特斯拉</a:t>
                      </a: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050" b="1" kern="1200" dirty="0" smtClean="0">
                          <a:solidFill>
                            <a:srgbClr val="FF0000"/>
                          </a:solidFill>
                          <a:latin typeface="+mj-ea"/>
                          <a:ea typeface="微软雅黑"/>
                          <a:cs typeface="+mn-cs"/>
                          <a:sym typeface="+mn-ea"/>
                        </a:rPr>
                        <a:t>AITO4</a:t>
                      </a:r>
                      <a:r>
                        <a:rPr lang="zh-CN" altLang="en-US" sz="1050" b="1" kern="1200" dirty="0" smtClean="0">
                          <a:solidFill>
                            <a:srgbClr val="FF0000"/>
                          </a:solidFill>
                          <a:latin typeface="+mj-ea"/>
                          <a:ea typeface="微软雅黑"/>
                          <a:cs typeface="+mn-cs"/>
                          <a:sym typeface="+mn-ea"/>
                        </a:rPr>
                        <a:t>店</a:t>
                      </a:r>
                      <a:endParaRPr lang="zh-CN" altLang="en-US" sz="1050" b="1" kern="1200" dirty="0">
                        <a:solidFill>
                          <a:srgbClr val="FF0000"/>
                        </a:solidFill>
                        <a:latin typeface="+mj-ea"/>
                        <a:ea typeface="微软雅黑"/>
                        <a:cs typeface="+mn-cs"/>
                        <a:sym typeface="+mn-ea"/>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1046013">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buNone/>
                      </a:pPr>
                      <a:r>
                        <a:rPr lang="en-US" altLang="zh-CN" sz="1050" dirty="0">
                          <a:latin typeface="微软雅黑" panose="020B0503020204020204" pitchFamily="34" charset="-122"/>
                          <a:ea typeface="微软雅黑" panose="020B0503020204020204" pitchFamily="34" charset="-122"/>
                        </a:rPr>
                        <a:t>2</a:t>
                      </a: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buNone/>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20%</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spcAft>
                          <a:spcPts val="0"/>
                        </a:spcAft>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羊西线商圈</a:t>
                      </a:r>
                      <a:endParaRPr lang="zh-CN" sz="105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宝马、奥迪、奔驰、凯迪拉克、保时捷、沃尔沃、英菲尼迪</a:t>
                      </a:r>
                      <a:r>
                        <a:rPr lang="zh-CN" altLang="en-US" sz="1050" kern="1200" dirty="0" smtClean="0">
                          <a:solidFill>
                            <a:schemeClr val="tx1"/>
                          </a:solidFill>
                          <a:latin typeface="+mj-ea"/>
                          <a:ea typeface="微软雅黑"/>
                          <a:cs typeface="+mn-cs"/>
                        </a:rPr>
                        <a:t>等传统车几乎涵盖、小鹏、蔚来等</a:t>
                      </a:r>
                      <a:endPar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1" dirty="0" smtClean="0">
                          <a:solidFill>
                            <a:srgbClr val="FF0000"/>
                          </a:solidFill>
                          <a:latin typeface="微软雅黑" panose="020B0503020204020204" charset="-122"/>
                          <a:ea typeface="微软雅黑" panose="020B0503020204020204" charset="-122"/>
                        </a:rPr>
                        <a:t>拟建店</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与现有</a:t>
                      </a:r>
                      <a:r>
                        <a:rPr lang="en-US" altLang="zh-CN" sz="1050" b="1" kern="1200" dirty="0" smtClean="0">
                          <a:solidFill>
                            <a:srgbClr val="FF0000"/>
                          </a:solidFill>
                          <a:latin typeface="+mj-ea"/>
                          <a:ea typeface="微软雅黑"/>
                          <a:cs typeface="+mn-cs"/>
                          <a:sym typeface="+mn-ea"/>
                        </a:rPr>
                        <a:t>AITO1</a:t>
                      </a:r>
                      <a:r>
                        <a:rPr lang="zh-CN" altLang="en-US" sz="1050" b="1" kern="1200" dirty="0" smtClean="0">
                          <a:solidFill>
                            <a:srgbClr val="FF0000"/>
                          </a:solidFill>
                          <a:latin typeface="+mj-ea"/>
                          <a:ea typeface="微软雅黑"/>
                          <a:cs typeface="+mn-cs"/>
                          <a:sym typeface="+mn-ea"/>
                        </a:rPr>
                        <a:t>店</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直线距离</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12KM)</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1" dirty="0" smtClean="0">
                          <a:solidFill>
                            <a:prstClr val="black"/>
                          </a:solidFill>
                          <a:latin typeface="微软雅黑" panose="020B0503020204020204" charset="-122"/>
                          <a:ea typeface="微软雅黑" panose="020B0503020204020204" charset="-122"/>
                        </a:rPr>
                        <a:t>           </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与现有</a:t>
                      </a:r>
                      <a:r>
                        <a:rPr lang="en-US" altLang="zh-CN" sz="1050" b="1" kern="1200" dirty="0" smtClean="0">
                          <a:solidFill>
                            <a:srgbClr val="FF0000"/>
                          </a:solidFill>
                          <a:latin typeface="+mj-ea"/>
                          <a:ea typeface="微软雅黑"/>
                          <a:cs typeface="+mn-cs"/>
                          <a:sym typeface="+mn-ea"/>
                        </a:rPr>
                        <a:t>AITO2</a:t>
                      </a:r>
                      <a:r>
                        <a:rPr lang="zh-CN" altLang="en-US" sz="1050" b="1" kern="1200" dirty="0" smtClean="0">
                          <a:solidFill>
                            <a:srgbClr val="FF0000"/>
                          </a:solidFill>
                          <a:latin typeface="+mj-ea"/>
                          <a:ea typeface="微软雅黑"/>
                          <a:cs typeface="+mn-cs"/>
                          <a:sym typeface="+mn-ea"/>
                        </a:rPr>
                        <a:t>店</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直线距离</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23KM)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与现有</a:t>
                      </a:r>
                      <a:r>
                        <a:rPr lang="en-US" altLang="zh-CN" sz="1050" b="1" kern="1200" dirty="0" smtClean="0">
                          <a:solidFill>
                            <a:srgbClr val="FF0000"/>
                          </a:solidFill>
                          <a:latin typeface="+mj-ea"/>
                          <a:ea typeface="微软雅黑"/>
                          <a:cs typeface="+mn-cs"/>
                          <a:sym typeface="+mn-ea"/>
                        </a:rPr>
                        <a:t>AITO3</a:t>
                      </a:r>
                      <a:r>
                        <a:rPr lang="zh-CN" altLang="en-US" sz="1050" b="1" kern="1200" dirty="0" smtClean="0">
                          <a:solidFill>
                            <a:srgbClr val="FF0000"/>
                          </a:solidFill>
                          <a:latin typeface="+mj-ea"/>
                          <a:ea typeface="微软雅黑"/>
                          <a:cs typeface="+mn-cs"/>
                          <a:sym typeface="+mn-ea"/>
                        </a:rPr>
                        <a:t>店</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直线距离</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18KM)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b="0" kern="1200" baseline="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与现有</a:t>
                      </a:r>
                      <a:r>
                        <a:rPr lang="en-US" altLang="zh-CN" sz="1050" b="1" kern="1200" dirty="0" smtClean="0">
                          <a:solidFill>
                            <a:srgbClr val="FF0000"/>
                          </a:solidFill>
                          <a:latin typeface="+mj-ea"/>
                          <a:ea typeface="微软雅黑"/>
                          <a:cs typeface="+mn-cs"/>
                          <a:sym typeface="+mn-ea"/>
                        </a:rPr>
                        <a:t>AITO4</a:t>
                      </a:r>
                      <a:r>
                        <a:rPr lang="zh-CN" altLang="en-US" sz="1050" b="1" kern="1200" dirty="0" smtClean="0">
                          <a:solidFill>
                            <a:srgbClr val="FF0000"/>
                          </a:solidFill>
                          <a:latin typeface="+mj-ea"/>
                          <a:ea typeface="微软雅黑"/>
                          <a:cs typeface="+mn-cs"/>
                          <a:sym typeface="+mn-ea"/>
                        </a:rPr>
                        <a:t>店</a:t>
                      </a:r>
                      <a:r>
                        <a:rPr lang="zh-CN" altLang="en-US"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直线距离</a:t>
                      </a:r>
                      <a:r>
                        <a:rPr lang="en-US" altLang="zh-CN" sz="1050" b="0" kern="1200" dirty="0" smtClean="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14KM)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727661">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a:latin typeface="微软雅黑" panose="020B0503020204020204" pitchFamily="34" charset="-122"/>
                          <a:ea typeface="微软雅黑" panose="020B0503020204020204" pitchFamily="34" charset="-122"/>
                        </a:rPr>
                        <a:t>3</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18%</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spcAft>
                          <a:spcPts val="0"/>
                        </a:spcAft>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三圣乡</a:t>
                      </a: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a:t>
                      </a: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三环</a:t>
                      </a:r>
                      <a:endParaRPr lang="zh-CN" sz="1050" kern="1200" dirty="0">
                        <a:solidFill>
                          <a:schemeClr val="dk1"/>
                        </a:solidFill>
                        <a:latin typeface="微软雅黑" panose="020B0503020204020204" pitchFamily="34" charset="-122"/>
                        <a:ea typeface="微软雅黑" panose="020B0503020204020204" pitchFamily="34" charset="-122"/>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奔驰、宝马、奥迪、雷克萨斯、凯迪拉克、捷豹路虎、克莱斯勒、沃尔沃、玛莎拉蒂、讴歌等</a:t>
                      </a:r>
                      <a:endParaRPr lang="en-US" altLang="zh-CN" sz="1050" b="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主要新能源品牌：埃安、比亚迪、特斯拉</a:t>
                      </a: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050" b="1" kern="1200" dirty="0" smtClean="0">
                          <a:solidFill>
                            <a:srgbClr val="FF0000"/>
                          </a:solidFill>
                          <a:latin typeface="+mj-ea"/>
                          <a:ea typeface="微软雅黑"/>
                          <a:cs typeface="+mn-cs"/>
                          <a:sym typeface="+mn-ea"/>
                        </a:rPr>
                        <a:t>AITO2</a:t>
                      </a:r>
                      <a:r>
                        <a:rPr lang="zh-CN" altLang="en-US" sz="1050" b="1" kern="1200" dirty="0" smtClean="0">
                          <a:solidFill>
                            <a:srgbClr val="FF0000"/>
                          </a:solidFill>
                          <a:latin typeface="+mj-ea"/>
                          <a:ea typeface="微软雅黑"/>
                          <a:cs typeface="+mn-cs"/>
                          <a:sym typeface="+mn-ea"/>
                        </a:rPr>
                        <a:t>店</a:t>
                      </a:r>
                      <a:endParaRPr lang="zh-CN" altLang="en-US" sz="1050" b="1" kern="1200" dirty="0">
                        <a:solidFill>
                          <a:srgbClr val="FF0000"/>
                        </a:solidFill>
                        <a:latin typeface="+mj-ea"/>
                        <a:ea typeface="微软雅黑"/>
                        <a:cs typeface="+mn-cs"/>
                        <a:sym typeface="+mn-ea"/>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671692">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smtClean="0">
                          <a:latin typeface="微软雅黑" panose="020B0503020204020204" pitchFamily="34" charset="-122"/>
                          <a:ea typeface="微软雅黑" panose="020B0503020204020204" pitchFamily="34" charset="-122"/>
                        </a:rPr>
                        <a:t>4</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16%</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龙潭商圈</a:t>
                      </a:r>
                      <a:endParaRPr lang="zh-CN" altLang="en-US"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宝马、奥迪、奔驰</a:t>
                      </a:r>
                      <a:r>
                        <a:rPr lang="zh-CN" altLang="en-US" sz="1050" b="1" kern="1200" dirty="0" smtClean="0">
                          <a:solidFill>
                            <a:srgbClr val="FF0000"/>
                          </a:solidFill>
                          <a:effectLst/>
                          <a:latin typeface="微软雅黑" panose="020B0503020204020204" pitchFamily="34" charset="-122"/>
                          <a:ea typeface="微软雅黑" panose="020B0503020204020204" pitchFamily="34" charset="-122"/>
                          <a:cs typeface="+mn-cs"/>
                          <a:sym typeface="+mn-ea"/>
                        </a:rPr>
                        <a:t>、</a:t>
                      </a: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别克、长安、大众、斯巴鲁、雪铁龙、福特、斯柯达、吉利等</a:t>
                      </a:r>
                      <a:endParaRPr lang="en-US" altLang="zh-CN" sz="1050" b="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主要新能源品牌：埃安、比亚迪、威马</a:t>
                      </a: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050" b="1" kern="1200" dirty="0" smtClean="0">
                          <a:solidFill>
                            <a:srgbClr val="FF0000"/>
                          </a:solidFill>
                          <a:latin typeface="+mj-ea"/>
                          <a:ea typeface="微软雅黑"/>
                          <a:cs typeface="+mn-cs"/>
                          <a:sym typeface="+mn-ea"/>
                        </a:rPr>
                        <a:t>AITO3</a:t>
                      </a:r>
                      <a:r>
                        <a:rPr lang="zh-CN" altLang="en-US" sz="1050" b="1" kern="1200" dirty="0" smtClean="0">
                          <a:solidFill>
                            <a:srgbClr val="FF0000"/>
                          </a:solidFill>
                          <a:latin typeface="+mj-ea"/>
                          <a:ea typeface="微软雅黑"/>
                          <a:cs typeface="+mn-cs"/>
                          <a:sym typeface="+mn-ea"/>
                        </a:rPr>
                        <a:t>店</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592361">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smtClean="0">
                          <a:latin typeface="微软雅黑" panose="020B0503020204020204" pitchFamily="34" charset="-122"/>
                          <a:ea typeface="微软雅黑" panose="020B0503020204020204" pitchFamily="34" charset="-122"/>
                        </a:rPr>
                        <a:t>5</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12%</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武侯商圈</a:t>
                      </a:r>
                      <a:endParaRPr lang="zh-CN" altLang="en-US"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宝马、奥迪、奔驰、</a:t>
                      </a:r>
                      <a:r>
                        <a:rPr lang="zh-CN" altLang="zh-CN"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别克、雪佛兰、起亚、大众、东风日产等</a:t>
                      </a:r>
                      <a:endParaRPr lang="en-US" altLang="zh-CN"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ctr" latinLnBrk="0" hangingPunct="1">
                        <a:lnSpc>
                          <a:spcPct val="115000"/>
                        </a:lnSpc>
                        <a:spcBef>
                          <a:spcPts val="0"/>
                        </a:spcBef>
                        <a:spcAft>
                          <a:spcPts val="0"/>
                        </a:spcAft>
                        <a:buClrTx/>
                        <a:buSzTx/>
                        <a:buFontTx/>
                        <a:buNone/>
                        <a:tabLst/>
                        <a:defRPr/>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主要新能源品牌：比亚迪、</a:t>
                      </a: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几何</a:t>
                      </a:r>
                      <a:r>
                        <a:rPr lang="zh-CN" altLang="en-US" sz="1050" kern="1200" dirty="0" smtClean="0">
                          <a:solidFill>
                            <a:schemeClr val="tx1"/>
                          </a:solidFill>
                          <a:latin typeface="+mj-ea"/>
                          <a:ea typeface="+mn-ea"/>
                          <a:cs typeface="+mn-cs"/>
                          <a:sym typeface="+mn-ea"/>
                        </a:rPr>
                        <a:t>、</a:t>
                      </a:r>
                      <a:r>
                        <a:rPr lang="en-US" altLang="zh-CN" sz="1050" b="1" kern="1200" dirty="0" smtClean="0">
                          <a:solidFill>
                            <a:srgbClr val="FF0000"/>
                          </a:solidFill>
                          <a:latin typeface="+mj-ea"/>
                          <a:ea typeface="微软雅黑"/>
                          <a:cs typeface="+mn-cs"/>
                          <a:sym typeface="+mn-ea"/>
                        </a:rPr>
                        <a:t>AITO1</a:t>
                      </a:r>
                      <a:r>
                        <a:rPr lang="zh-CN" altLang="en-US" sz="1050" b="1" kern="1200" dirty="0" smtClean="0">
                          <a:solidFill>
                            <a:srgbClr val="FF0000"/>
                          </a:solidFill>
                          <a:latin typeface="+mj-ea"/>
                          <a:ea typeface="微软雅黑"/>
                          <a:cs typeface="+mn-cs"/>
                          <a:sym typeface="+mn-ea"/>
                        </a:rPr>
                        <a:t>店</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r h="568485">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smtClean="0">
                          <a:latin typeface="微软雅黑" panose="020B0503020204020204" pitchFamily="34" charset="-122"/>
                          <a:ea typeface="微软雅黑" panose="020B0503020204020204" pitchFamily="34" charset="-122"/>
                        </a:rPr>
                        <a:t>6</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8%</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双流商圈</a:t>
                      </a:r>
                      <a:endParaRPr lang="zh-CN" altLang="en-US"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宝马、大众、广本、长安、日产、宝骏、丰田、福特、风行、陆风、依维柯等</a:t>
                      </a:r>
                      <a:endParaRPr lang="en-US" altLang="zh-CN" sz="1050" b="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rPr>
                        <a:t>主要新能源品牌：小鹏、比亚迪、威马</a:t>
                      </a:r>
                      <a:endParaRPr lang="zh-CN" altLang="en-US" sz="1050" b="0" kern="12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6"/>
                  </a:ext>
                </a:extLst>
              </a:tr>
              <a:tr h="555843">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lnSpc>
                          <a:spcPct val="200000"/>
                        </a:lnSpc>
                      </a:pPr>
                      <a:r>
                        <a:rPr lang="en-US" altLang="zh-CN" sz="1050" dirty="0" smtClean="0">
                          <a:latin typeface="微软雅黑" panose="020B0503020204020204" pitchFamily="34" charset="-122"/>
                          <a:ea typeface="微软雅黑" panose="020B0503020204020204" pitchFamily="34" charset="-122"/>
                        </a:rPr>
                        <a:t>7</a:t>
                      </a:r>
                      <a:endParaRPr lang="zh-CN" altLang="en-US" sz="1050"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en-US" altLang="zh-CN" sz="1050" kern="1200" dirty="0" smtClean="0">
                          <a:solidFill>
                            <a:schemeClr val="dk1"/>
                          </a:solidFill>
                          <a:latin typeface="微软雅黑" panose="020B0503020204020204" pitchFamily="34" charset="-122"/>
                          <a:ea typeface="微软雅黑" panose="020B0503020204020204" pitchFamily="34" charset="-122"/>
                          <a:cs typeface="+mn-cs"/>
                        </a:rPr>
                        <a:t>3%</a:t>
                      </a:r>
                      <a:endParaRPr lang="en-US" altLang="zh-CN"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algn="ctr" defTabSz="914400" rtl="0" eaLnBrk="1" latinLnBrk="0" hangingPunct="1">
                        <a:lnSpc>
                          <a:spcPct val="200000"/>
                        </a:lnSpc>
                      </a:pPr>
                      <a:r>
                        <a:rPr lang="zh-CN" altLang="en-US" sz="1050" kern="1200" dirty="0" smtClean="0">
                          <a:solidFill>
                            <a:schemeClr val="dk1"/>
                          </a:solidFill>
                          <a:latin typeface="微软雅黑" panose="020B0503020204020204" pitchFamily="34" charset="-122"/>
                          <a:ea typeface="微软雅黑" panose="020B0503020204020204" pitchFamily="34" charset="-122"/>
                          <a:cs typeface="+mn-cs"/>
                        </a:rPr>
                        <a:t>新都商圈</a:t>
                      </a:r>
                      <a:endParaRPr lang="zh-CN" altLang="en-US" sz="1050" kern="1200" dirty="0">
                        <a:solidFill>
                          <a:schemeClr val="dk1"/>
                        </a:solidFill>
                        <a:latin typeface="微软雅黑" panose="020B0503020204020204" pitchFamily="34" charset="-122"/>
                        <a:ea typeface="微软雅黑" panose="020B0503020204020204" pitchFamily="34" charset="-122"/>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b="0" dirty="0" smtClean="0">
                          <a:effectLst/>
                          <a:latin typeface="微软雅黑" panose="020B0503020204020204" pitchFamily="34" charset="-122"/>
                          <a:ea typeface="微软雅黑" panose="020B0503020204020204" pitchFamily="34" charset="-122"/>
                          <a:cs typeface="Times New Roman" panose="02020603050405020304" pitchFamily="18" charset="0"/>
                        </a:rPr>
                        <a:t>宝马、大众、广本、长安、日产、宝骏、丰田、福特、风行、陆风、依维柯等</a:t>
                      </a:r>
                      <a:endParaRPr lang="en-US" altLang="zh-CN" sz="1050" b="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7"/>
                  </a:ext>
                </a:extLst>
              </a:tr>
            </a:tbl>
          </a:graphicData>
        </a:graphic>
      </p:graphicFrame>
      <p:grpSp>
        <p:nvGrpSpPr>
          <p:cNvPr id="111" name="组合 110"/>
          <p:cNvGrpSpPr/>
          <p:nvPr/>
        </p:nvGrpSpPr>
        <p:grpSpPr>
          <a:xfrm>
            <a:off x="116969" y="283578"/>
            <a:ext cx="6711823" cy="5734878"/>
            <a:chOff x="116969" y="616226"/>
            <a:chExt cx="6711823" cy="5317841"/>
          </a:xfrm>
        </p:grpSpPr>
        <p:grpSp>
          <p:nvGrpSpPr>
            <p:cNvPr id="12" name="组合 11"/>
            <p:cNvGrpSpPr/>
            <p:nvPr/>
          </p:nvGrpSpPr>
          <p:grpSpPr>
            <a:xfrm>
              <a:off x="116969" y="616226"/>
              <a:ext cx="6711823" cy="5317841"/>
              <a:chOff x="354899" y="695740"/>
              <a:chExt cx="6437992" cy="4780721"/>
            </a:xfrm>
          </p:grpSpPr>
          <p:sp>
            <p:nvSpPr>
              <p:cNvPr id="45" name="椭圆 44"/>
              <p:cNvSpPr/>
              <p:nvPr/>
            </p:nvSpPr>
            <p:spPr>
              <a:xfrm>
                <a:off x="2417665" y="695740"/>
                <a:ext cx="1529053" cy="1570337"/>
              </a:xfrm>
              <a:prstGeom prst="ellipse">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grpSp>
            <p:nvGrpSpPr>
              <p:cNvPr id="46" name="组合 45"/>
              <p:cNvGrpSpPr/>
              <p:nvPr/>
            </p:nvGrpSpPr>
            <p:grpSpPr>
              <a:xfrm>
                <a:off x="354899" y="881378"/>
                <a:ext cx="6437992" cy="4595083"/>
                <a:chOff x="0" y="2058245"/>
                <a:chExt cx="6437992" cy="3795705"/>
              </a:xfrm>
            </p:grpSpPr>
            <p:grpSp>
              <p:nvGrpSpPr>
                <p:cNvPr id="47" name="组合 46"/>
                <p:cNvGrpSpPr/>
                <p:nvPr/>
              </p:nvGrpSpPr>
              <p:grpSpPr>
                <a:xfrm>
                  <a:off x="0" y="2058245"/>
                  <a:ext cx="6437992" cy="3795705"/>
                  <a:chOff x="140409" y="1227638"/>
                  <a:chExt cx="4536505" cy="3797882"/>
                </a:xfrm>
              </p:grpSpPr>
              <p:pic>
                <p:nvPicPr>
                  <p:cNvPr id="59" name="图片 58">
                    <a:extLst>
                      <a:ext uri="{FF2B5EF4-FFF2-40B4-BE49-F238E27FC236}">
                        <a16:creationId xmlns:a16="http://schemas.microsoft.com/office/drawing/2014/main" id="{A8396417-43DD-40B1-8FEA-36664DDC875D}"/>
                      </a:ext>
                    </a:extLst>
                  </p:cNvPr>
                  <p:cNvPicPr>
                    <a:picLocks noChangeAspect="1"/>
                  </p:cNvPicPr>
                  <p:nvPr/>
                </p:nvPicPr>
                <p:blipFill>
                  <a:blip r:embed="rId3" cstate="print"/>
                  <a:stretch>
                    <a:fillRect/>
                  </a:stretch>
                </p:blipFill>
                <p:spPr>
                  <a:xfrm>
                    <a:off x="140409" y="1253785"/>
                    <a:ext cx="4536505" cy="3771735"/>
                  </a:xfrm>
                  <a:prstGeom prst="rect">
                    <a:avLst/>
                  </a:prstGeom>
                  <a:ln w="12700">
                    <a:solidFill>
                      <a:sysClr val="windowText" lastClr="000000"/>
                    </a:solidFill>
                  </a:ln>
                </p:spPr>
              </p:pic>
              <p:sp>
                <p:nvSpPr>
                  <p:cNvPr id="60" name="文本框 116">
                    <a:extLst>
                      <a:ext uri="{FF2B5EF4-FFF2-40B4-BE49-F238E27FC236}">
                        <a16:creationId xmlns:a16="http://schemas.microsoft.com/office/drawing/2014/main" id="{EAC89E9A-82FB-4845-BD6E-C153DE05937D}"/>
                      </a:ext>
                    </a:extLst>
                  </p:cNvPr>
                  <p:cNvSpPr txBox="1">
                    <a:spLocks noChangeArrowheads="1"/>
                  </p:cNvSpPr>
                  <p:nvPr/>
                </p:nvSpPr>
                <p:spPr bwMode="auto">
                  <a:xfrm>
                    <a:off x="2145827" y="3659458"/>
                    <a:ext cx="263167" cy="22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cxnSp>
                <p:nvCxnSpPr>
                  <p:cNvPr id="61" name="直接箭头连接符 60">
                    <a:extLst>
                      <a:ext uri="{FF2B5EF4-FFF2-40B4-BE49-F238E27FC236}">
                        <a16:creationId xmlns:a16="http://schemas.microsoft.com/office/drawing/2014/main" id="{9334595A-BCBB-4E61-A45D-B2BB7938F39D}"/>
                      </a:ext>
                    </a:extLst>
                  </p:cNvPr>
                  <p:cNvCxnSpPr>
                    <a:endCxn id="80" idx="3"/>
                  </p:cNvCxnSpPr>
                  <p:nvPr/>
                </p:nvCxnSpPr>
                <p:spPr>
                  <a:xfrm flipH="1">
                    <a:off x="1346555" y="2583151"/>
                    <a:ext cx="254100" cy="1647337"/>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2" name="直接箭头连接符 61">
                    <a:extLst>
                      <a:ext uri="{FF2B5EF4-FFF2-40B4-BE49-F238E27FC236}">
                        <a16:creationId xmlns:a16="http://schemas.microsoft.com/office/drawing/2014/main" id="{3D317816-5ABC-4C2C-9A08-A749C7CDA7F2}"/>
                      </a:ext>
                    </a:extLst>
                  </p:cNvPr>
                  <p:cNvCxnSpPr/>
                  <p:nvPr/>
                </p:nvCxnSpPr>
                <p:spPr>
                  <a:xfrm flipV="1">
                    <a:off x="1703973" y="1445905"/>
                    <a:ext cx="1186530" cy="903547"/>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3" name="直接箭头连接符 62">
                    <a:extLst>
                      <a:ext uri="{FF2B5EF4-FFF2-40B4-BE49-F238E27FC236}">
                        <a16:creationId xmlns:a16="http://schemas.microsoft.com/office/drawing/2014/main" id="{1A4F8DA7-A5EA-497D-AAA6-F12BC1807CB0}"/>
                      </a:ext>
                    </a:extLst>
                  </p:cNvPr>
                  <p:cNvCxnSpPr/>
                  <p:nvPr/>
                </p:nvCxnSpPr>
                <p:spPr>
                  <a:xfrm>
                    <a:off x="3077636" y="1555770"/>
                    <a:ext cx="273291" cy="1233081"/>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4" name="直接箭头连接符 63">
                    <a:extLst>
                      <a:ext uri="{FF2B5EF4-FFF2-40B4-BE49-F238E27FC236}">
                        <a16:creationId xmlns:a16="http://schemas.microsoft.com/office/drawing/2014/main" id="{E9EFF549-300C-464A-B7B0-10B286ACD819}"/>
                      </a:ext>
                    </a:extLst>
                  </p:cNvPr>
                  <p:cNvCxnSpPr/>
                  <p:nvPr/>
                </p:nvCxnSpPr>
                <p:spPr>
                  <a:xfrm flipH="1">
                    <a:off x="2979258" y="3025172"/>
                    <a:ext cx="319921" cy="1082553"/>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5" name="直接箭头连接符 64">
                    <a:extLst>
                      <a:ext uri="{FF2B5EF4-FFF2-40B4-BE49-F238E27FC236}">
                        <a16:creationId xmlns:a16="http://schemas.microsoft.com/office/drawing/2014/main" id="{3A5A8B18-13BF-4087-8036-4073BABC4443}"/>
                      </a:ext>
                    </a:extLst>
                  </p:cNvPr>
                  <p:cNvCxnSpPr/>
                  <p:nvPr/>
                </p:nvCxnSpPr>
                <p:spPr>
                  <a:xfrm flipH="1">
                    <a:off x="2277411" y="4256137"/>
                    <a:ext cx="571988" cy="32140"/>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6" name="直接箭头连接符 65">
                    <a:extLst>
                      <a:ext uri="{FF2B5EF4-FFF2-40B4-BE49-F238E27FC236}">
                        <a16:creationId xmlns:a16="http://schemas.microsoft.com/office/drawing/2014/main" id="{6E5CB250-C550-4777-96F9-CD7A06B6A8A3}"/>
                      </a:ext>
                    </a:extLst>
                  </p:cNvPr>
                  <p:cNvCxnSpPr>
                    <a:stCxn id="75" idx="2"/>
                  </p:cNvCxnSpPr>
                  <p:nvPr/>
                </p:nvCxnSpPr>
                <p:spPr>
                  <a:xfrm flipH="1">
                    <a:off x="1446660" y="4288277"/>
                    <a:ext cx="651730" cy="9812"/>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7" name="直接箭头连接符 66">
                    <a:extLst>
                      <a:ext uri="{FF2B5EF4-FFF2-40B4-BE49-F238E27FC236}">
                        <a16:creationId xmlns:a16="http://schemas.microsoft.com/office/drawing/2014/main" id="{D8DDC9A7-5BBD-4451-A378-E6DF49858044}"/>
                      </a:ext>
                    </a:extLst>
                  </p:cNvPr>
                  <p:cNvCxnSpPr/>
                  <p:nvPr/>
                </p:nvCxnSpPr>
                <p:spPr>
                  <a:xfrm flipH="1">
                    <a:off x="1478122" y="3786871"/>
                    <a:ext cx="217652" cy="441751"/>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68" name="矩形 67">
                    <a:extLst>
                      <a:ext uri="{FF2B5EF4-FFF2-40B4-BE49-F238E27FC236}">
                        <a16:creationId xmlns:a16="http://schemas.microsoft.com/office/drawing/2014/main" id="{1C9B0684-4B28-4884-936E-95377C020574}"/>
                      </a:ext>
                    </a:extLst>
                  </p:cNvPr>
                  <p:cNvSpPr/>
                  <p:nvPr/>
                </p:nvSpPr>
                <p:spPr>
                  <a:xfrm>
                    <a:off x="1181084" y="3367898"/>
                    <a:ext cx="393543" cy="128913"/>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15KM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69" name="矩形 68">
                    <a:extLst>
                      <a:ext uri="{FF2B5EF4-FFF2-40B4-BE49-F238E27FC236}">
                        <a16:creationId xmlns:a16="http://schemas.microsoft.com/office/drawing/2014/main" id="{D6441FC7-C53B-431F-86EE-B457514BAEF9}"/>
                      </a:ext>
                    </a:extLst>
                  </p:cNvPr>
                  <p:cNvSpPr/>
                  <p:nvPr/>
                </p:nvSpPr>
                <p:spPr>
                  <a:xfrm>
                    <a:off x="1578544" y="3091218"/>
                    <a:ext cx="455449" cy="116081"/>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11KM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0" name="矩形 69">
                    <a:extLst>
                      <a:ext uri="{FF2B5EF4-FFF2-40B4-BE49-F238E27FC236}">
                        <a16:creationId xmlns:a16="http://schemas.microsoft.com/office/drawing/2014/main" id="{FA52101B-A0AE-448C-AE48-5220541C4998}"/>
                      </a:ext>
                    </a:extLst>
                  </p:cNvPr>
                  <p:cNvSpPr/>
                  <p:nvPr/>
                </p:nvSpPr>
                <p:spPr>
                  <a:xfrm rot="21351388">
                    <a:off x="1573517" y="4328364"/>
                    <a:ext cx="398014" cy="160618"/>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6.8KM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1" name="矩形 70">
                    <a:extLst>
                      <a:ext uri="{FF2B5EF4-FFF2-40B4-BE49-F238E27FC236}">
                        <a16:creationId xmlns:a16="http://schemas.microsoft.com/office/drawing/2014/main" id="{3F9BA9F5-7797-4D29-9688-C78ADDA0254C}"/>
                      </a:ext>
                    </a:extLst>
                  </p:cNvPr>
                  <p:cNvSpPr/>
                  <p:nvPr/>
                </p:nvSpPr>
                <p:spPr>
                  <a:xfrm>
                    <a:off x="2110240" y="1900029"/>
                    <a:ext cx="402047" cy="132772"/>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19KM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2" name="矩形 71">
                    <a:extLst>
                      <a:ext uri="{FF2B5EF4-FFF2-40B4-BE49-F238E27FC236}">
                        <a16:creationId xmlns:a16="http://schemas.microsoft.com/office/drawing/2014/main" id="{7A12792C-9195-49F0-8E52-BC476FAB78AA}"/>
                      </a:ext>
                    </a:extLst>
                  </p:cNvPr>
                  <p:cNvSpPr/>
                  <p:nvPr/>
                </p:nvSpPr>
                <p:spPr>
                  <a:xfrm rot="21420103">
                    <a:off x="2379192" y="4292951"/>
                    <a:ext cx="368427" cy="98282"/>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a:ln>
                          <a:noFill/>
                        </a:ln>
                        <a:solidFill>
                          <a:prstClr val="white"/>
                        </a:solidFill>
                        <a:effectLst/>
                        <a:uLnTx/>
                        <a:uFillTx/>
                        <a:latin typeface="Arial"/>
                        <a:ea typeface="微软雅黑"/>
                        <a:cs typeface="+mn-cs"/>
                      </a:rPr>
                      <a:t>9</a:t>
                    </a: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.5KM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3" name="矩形 72">
                    <a:extLst>
                      <a:ext uri="{FF2B5EF4-FFF2-40B4-BE49-F238E27FC236}">
                        <a16:creationId xmlns:a16="http://schemas.microsoft.com/office/drawing/2014/main" id="{6AE65BDF-1C13-441F-A757-8073EB5705DE}"/>
                      </a:ext>
                    </a:extLst>
                  </p:cNvPr>
                  <p:cNvSpPr/>
                  <p:nvPr/>
                </p:nvSpPr>
                <p:spPr>
                  <a:xfrm>
                    <a:off x="3066140" y="3505199"/>
                    <a:ext cx="383783" cy="121264"/>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11KM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4" name="矩形 73">
                    <a:extLst>
                      <a:ext uri="{FF2B5EF4-FFF2-40B4-BE49-F238E27FC236}">
                        <a16:creationId xmlns:a16="http://schemas.microsoft.com/office/drawing/2014/main" id="{A4CAC40B-9AD0-4E3A-87E2-28D143EC0687}"/>
                      </a:ext>
                    </a:extLst>
                  </p:cNvPr>
                  <p:cNvSpPr/>
                  <p:nvPr/>
                </p:nvSpPr>
                <p:spPr>
                  <a:xfrm>
                    <a:off x="3067545" y="2032801"/>
                    <a:ext cx="442472" cy="98753"/>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15KM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sp>
                <p:nvSpPr>
                  <p:cNvPr id="75" name="文本框 74"/>
                  <p:cNvSpPr txBox="1"/>
                  <p:nvPr/>
                </p:nvSpPr>
                <p:spPr>
                  <a:xfrm>
                    <a:off x="2014778" y="4004310"/>
                    <a:ext cx="167223" cy="283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①</a:t>
                    </a:r>
                  </a:p>
                </p:txBody>
              </p:sp>
              <p:sp>
                <p:nvSpPr>
                  <p:cNvPr id="76" name="文本框 75"/>
                  <p:cNvSpPr txBox="1"/>
                  <p:nvPr/>
                </p:nvSpPr>
                <p:spPr>
                  <a:xfrm>
                    <a:off x="1478953" y="2247619"/>
                    <a:ext cx="262523" cy="46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②</a:t>
                    </a:r>
                  </a:p>
                </p:txBody>
              </p:sp>
              <p:sp>
                <p:nvSpPr>
                  <p:cNvPr id="77" name="文本框 76"/>
                  <p:cNvSpPr txBox="1"/>
                  <p:nvPr/>
                </p:nvSpPr>
                <p:spPr>
                  <a:xfrm>
                    <a:off x="2725172" y="4010772"/>
                    <a:ext cx="167223" cy="283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③</a:t>
                    </a:r>
                  </a:p>
                </p:txBody>
              </p:sp>
              <p:sp>
                <p:nvSpPr>
                  <p:cNvPr id="78" name="文本框 77"/>
                  <p:cNvSpPr txBox="1"/>
                  <p:nvPr/>
                </p:nvSpPr>
                <p:spPr>
                  <a:xfrm>
                    <a:off x="3214800" y="2742144"/>
                    <a:ext cx="147961" cy="278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④</a:t>
                    </a:r>
                  </a:p>
                </p:txBody>
              </p:sp>
              <p:sp>
                <p:nvSpPr>
                  <p:cNvPr id="79" name="文本框 78"/>
                  <p:cNvSpPr txBox="1"/>
                  <p:nvPr/>
                </p:nvSpPr>
                <p:spPr>
                  <a:xfrm>
                    <a:off x="1596706" y="3478429"/>
                    <a:ext cx="167223" cy="283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⑤</a:t>
                    </a:r>
                  </a:p>
                </p:txBody>
              </p:sp>
              <p:sp>
                <p:nvSpPr>
                  <p:cNvPr id="80" name="文本框 79"/>
                  <p:cNvSpPr txBox="1"/>
                  <p:nvPr/>
                </p:nvSpPr>
                <p:spPr>
                  <a:xfrm>
                    <a:off x="1179332" y="4088504"/>
                    <a:ext cx="167223" cy="2839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⑥</a:t>
                    </a:r>
                  </a:p>
                </p:txBody>
              </p:sp>
              <p:sp>
                <p:nvSpPr>
                  <p:cNvPr id="81" name="文本框 80"/>
                  <p:cNvSpPr txBox="1"/>
                  <p:nvPr/>
                </p:nvSpPr>
                <p:spPr>
                  <a:xfrm>
                    <a:off x="2849399" y="1227638"/>
                    <a:ext cx="167223" cy="2839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⑦</a:t>
                    </a:r>
                  </a:p>
                </p:txBody>
              </p:sp>
              <p:sp>
                <p:nvSpPr>
                  <p:cNvPr id="82" name="文本框 81"/>
                  <p:cNvSpPr txBox="1"/>
                  <p:nvPr/>
                </p:nvSpPr>
                <p:spPr>
                  <a:xfrm>
                    <a:off x="205587" y="2890295"/>
                    <a:ext cx="147961" cy="4864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rPr>
                      <a:t> </a:t>
                    </a:r>
                    <a:endParaRPr kumimoji="0" lang="zh-CN" altLang="en-US" sz="2400" b="0" i="0" u="none" strike="noStrike" kern="0" cap="none" spc="0" normalizeH="0" baseline="0" noProof="0" dirty="0" smtClean="0">
                      <a:ln>
                        <a:noFill/>
                      </a:ln>
                      <a:solidFill>
                        <a:srgbClr val="FF0000"/>
                      </a:solidFill>
                      <a:effectLst/>
                      <a:uLnTx/>
                      <a:uFillTx/>
                      <a:latin typeface="华文琥珀" panose="02010800040101010101" pitchFamily="2" charset="-122"/>
                      <a:ea typeface="华文琥珀" panose="02010800040101010101" pitchFamily="2" charset="-122"/>
                      <a:cs typeface="+mn-cs"/>
                    </a:endParaRPr>
                  </a:p>
                </p:txBody>
              </p:sp>
            </p:grpSp>
            <p:sp>
              <p:nvSpPr>
                <p:cNvPr id="48" name="五角星 47"/>
                <p:cNvSpPr/>
                <p:nvPr/>
              </p:nvSpPr>
              <p:spPr>
                <a:xfrm>
                  <a:off x="4355175" y="4421412"/>
                  <a:ext cx="179563" cy="238758"/>
                </a:xfrm>
                <a:prstGeom prst="star5">
                  <a:avLst/>
                </a:prstGeom>
                <a:solidFill>
                  <a:srgbClr val="E26B2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Arial"/>
                    <a:ea typeface="微软雅黑"/>
                    <a:cs typeface="+mn-cs"/>
                  </a:endParaRPr>
                </a:p>
              </p:txBody>
            </p:sp>
            <p:sp>
              <p:nvSpPr>
                <p:cNvPr id="57" name="矩形 56">
                  <a:extLst>
                    <a:ext uri="{FF2B5EF4-FFF2-40B4-BE49-F238E27FC236}">
                      <a16:creationId xmlns:a16="http://schemas.microsoft.com/office/drawing/2014/main" id="{7A12792C-9195-49F0-8E52-BC476FAB78AA}"/>
                    </a:ext>
                  </a:extLst>
                </p:cNvPr>
                <p:cNvSpPr/>
                <p:nvPr/>
              </p:nvSpPr>
              <p:spPr>
                <a:xfrm rot="21420103">
                  <a:off x="1991277" y="4767698"/>
                  <a:ext cx="522854" cy="98226"/>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4.8KM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cxnSp>
              <p:nvCxnSpPr>
                <p:cNvPr id="58" name="直接箭头连接符 57">
                  <a:extLst>
                    <a:ext uri="{FF2B5EF4-FFF2-40B4-BE49-F238E27FC236}">
                      <a16:creationId xmlns:a16="http://schemas.microsoft.com/office/drawing/2014/main" id="{9334595A-BCBB-4E61-A45D-B2BB7938F39D}"/>
                    </a:ext>
                  </a:extLst>
                </p:cNvPr>
                <p:cNvCxnSpPr/>
                <p:nvPr/>
              </p:nvCxnSpPr>
              <p:spPr>
                <a:xfrm>
                  <a:off x="2166974" y="3424948"/>
                  <a:ext cx="60761" cy="989570"/>
                </a:xfrm>
                <a:prstGeom prst="straightConnector1">
                  <a:avLst/>
                </a:prstGeom>
                <a:noFill/>
                <a:ln w="12700" cap="flat" cmpd="sng" algn="ctr">
                  <a:solidFill>
                    <a:sysClr val="windowText" lastClr="000000"/>
                  </a:solidFill>
                  <a:prstDash val="solid"/>
                  <a:miter lim="800000"/>
                  <a:headEnd type="triangle"/>
                  <a:tailEnd type="triangle"/>
                </a:ln>
                <a:effectLst/>
              </p:spPr>
            </p:cxnSp>
          </p:grpSp>
          <p:sp>
            <p:nvSpPr>
              <p:cNvPr id="85" name="圆角矩形标注 84"/>
              <p:cNvSpPr/>
              <p:nvPr/>
            </p:nvSpPr>
            <p:spPr>
              <a:xfrm>
                <a:off x="2627057" y="4738201"/>
                <a:ext cx="894366" cy="169921"/>
              </a:xfrm>
              <a:prstGeom prst="wedgeRoundRectCallout">
                <a:avLst>
                  <a:gd name="adj1" fmla="val 22699"/>
                  <a:gd name="adj2" fmla="val -195258"/>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1</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、机场路商圈</a:t>
                </a:r>
              </a:p>
            </p:txBody>
          </p:sp>
          <p:sp>
            <p:nvSpPr>
              <p:cNvPr id="86" name="圆角矩形标注 85"/>
              <p:cNvSpPr/>
              <p:nvPr/>
            </p:nvSpPr>
            <p:spPr>
              <a:xfrm>
                <a:off x="1616314" y="1910125"/>
                <a:ext cx="894366" cy="169921"/>
              </a:xfrm>
              <a:prstGeom prst="wedgeRoundRectCallout">
                <a:avLst>
                  <a:gd name="adj1" fmla="val 42579"/>
                  <a:gd name="adj2" fmla="val 105847"/>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2</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a:t>
                </a:r>
                <a:r>
                  <a:rPr kumimoji="0" lang="zh-CN" altLang="en-US" sz="8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羊西线</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商圈</a:t>
                </a:r>
              </a:p>
            </p:txBody>
          </p:sp>
          <p:sp>
            <p:nvSpPr>
              <p:cNvPr id="87" name="圆角矩形标注 86"/>
              <p:cNvSpPr/>
              <p:nvPr/>
            </p:nvSpPr>
            <p:spPr>
              <a:xfrm>
                <a:off x="4287030" y="4692473"/>
                <a:ext cx="984499" cy="186280"/>
              </a:xfrm>
              <a:prstGeom prst="wedgeRoundRectCallout">
                <a:avLst>
                  <a:gd name="adj1" fmla="val -37888"/>
                  <a:gd name="adj2" fmla="val -132960"/>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3</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、三圣花乡商圈</a:t>
                </a:r>
                <a:endParaRPr kumimoji="0" lang="zh-CN" altLang="zh-CN" sz="800" b="0" i="0" u="none" strike="noStrike" kern="0" cap="none" spc="0" normalizeH="0" baseline="0" noProof="0" dirty="0" smtClean="0">
                  <a:ln>
                    <a:noFill/>
                  </a:ln>
                  <a:solidFill>
                    <a:prstClr val="black"/>
                  </a:solidFill>
                  <a:effectLst/>
                  <a:uLnTx/>
                  <a:uFillTx/>
                  <a:latin typeface="Arial"/>
                  <a:ea typeface="微软雅黑"/>
                  <a:cs typeface="+mn-cs"/>
                </a:endParaRPr>
              </a:p>
            </p:txBody>
          </p:sp>
          <p:sp>
            <p:nvSpPr>
              <p:cNvPr id="88" name="圆角矩形标注 87"/>
              <p:cNvSpPr/>
              <p:nvPr/>
            </p:nvSpPr>
            <p:spPr>
              <a:xfrm>
                <a:off x="4958156" y="2512416"/>
                <a:ext cx="984499" cy="186280"/>
              </a:xfrm>
              <a:prstGeom prst="wedgeRoundRectCallout">
                <a:avLst>
                  <a:gd name="adj1" fmla="val -41328"/>
                  <a:gd name="adj2" fmla="val 127496"/>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4</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、龙潭商圈</a:t>
                </a:r>
              </a:p>
            </p:txBody>
          </p:sp>
          <p:sp>
            <p:nvSpPr>
              <p:cNvPr id="89" name="圆角矩形标注 88"/>
              <p:cNvSpPr/>
              <p:nvPr/>
            </p:nvSpPr>
            <p:spPr>
              <a:xfrm>
                <a:off x="1490043" y="3606643"/>
                <a:ext cx="984499" cy="186280"/>
              </a:xfrm>
              <a:prstGeom prst="wedgeRoundRectCallout">
                <a:avLst>
                  <a:gd name="adj1" fmla="val 61872"/>
                  <a:gd name="adj2" fmla="val -364"/>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5</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、武侯商圈</a:t>
                </a:r>
              </a:p>
            </p:txBody>
          </p:sp>
          <p:sp>
            <p:nvSpPr>
              <p:cNvPr id="90" name="圆角矩形标注 89"/>
              <p:cNvSpPr/>
              <p:nvPr/>
            </p:nvSpPr>
            <p:spPr>
              <a:xfrm>
                <a:off x="788254" y="4416731"/>
                <a:ext cx="984499" cy="186280"/>
              </a:xfrm>
              <a:prstGeom prst="wedgeRoundRectCallout">
                <a:avLst>
                  <a:gd name="adj1" fmla="val 61012"/>
                  <a:gd name="adj2" fmla="val 42256"/>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6</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、双流商圈</a:t>
                </a:r>
              </a:p>
            </p:txBody>
          </p:sp>
          <p:sp>
            <p:nvSpPr>
              <p:cNvPr id="91" name="圆角矩形标注 90"/>
              <p:cNvSpPr/>
              <p:nvPr/>
            </p:nvSpPr>
            <p:spPr>
              <a:xfrm>
                <a:off x="4712356" y="1130695"/>
                <a:ext cx="984499" cy="186280"/>
              </a:xfrm>
              <a:prstGeom prst="wedgeRoundRectCallout">
                <a:avLst>
                  <a:gd name="adj1" fmla="val -75728"/>
                  <a:gd name="adj2" fmla="val -28778"/>
                  <a:gd name="adj3" fmla="val 16667"/>
                </a:avLst>
              </a:prstGeom>
              <a:solidFill>
                <a:srgbClr val="E47225">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0" cap="none" spc="0" normalizeH="0" baseline="0" noProof="0" dirty="0" smtClean="0">
                    <a:ln>
                      <a:noFill/>
                    </a:ln>
                    <a:solidFill>
                      <a:prstClr val="black"/>
                    </a:solidFill>
                    <a:effectLst/>
                    <a:uLnTx/>
                    <a:uFillTx/>
                    <a:latin typeface="Arial"/>
                    <a:ea typeface="微软雅黑"/>
                    <a:cs typeface="+mn-cs"/>
                  </a:rPr>
                  <a:t>7</a:t>
                </a:r>
                <a:r>
                  <a:rPr kumimoji="0" lang="zh-CN" altLang="en-US" sz="800" b="0" i="0" u="none" strike="noStrike" kern="0" cap="none" spc="0" normalizeH="0" baseline="0" noProof="0" dirty="0" smtClean="0">
                    <a:ln>
                      <a:noFill/>
                    </a:ln>
                    <a:solidFill>
                      <a:prstClr val="black"/>
                    </a:solidFill>
                    <a:effectLst/>
                    <a:uLnTx/>
                    <a:uFillTx/>
                    <a:latin typeface="Arial"/>
                    <a:ea typeface="微软雅黑"/>
                    <a:cs typeface="+mn-cs"/>
                  </a:rPr>
                  <a:t>、新都商圈</a:t>
                </a:r>
              </a:p>
            </p:txBody>
          </p:sp>
          <p:cxnSp>
            <p:nvCxnSpPr>
              <p:cNvPr id="92" name="直接箭头连接符 91">
                <a:extLst>
                  <a:ext uri="{FF2B5EF4-FFF2-40B4-BE49-F238E27FC236}">
                    <a16:creationId xmlns:a16="http://schemas.microsoft.com/office/drawing/2014/main" id="{9334595A-BCBB-4E61-A45D-B2BB7938F39D}"/>
                  </a:ext>
                </a:extLst>
              </p:cNvPr>
              <p:cNvCxnSpPr>
                <a:endCxn id="75" idx="3"/>
              </p:cNvCxnSpPr>
              <p:nvPr/>
            </p:nvCxnSpPr>
            <p:spPr>
              <a:xfrm>
                <a:off x="2709291" y="3972954"/>
                <a:ext cx="542938" cy="439726"/>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3" name="矩形 92">
                <a:extLst>
                  <a:ext uri="{FF2B5EF4-FFF2-40B4-BE49-F238E27FC236}">
                    <a16:creationId xmlns:a16="http://schemas.microsoft.com/office/drawing/2014/main" id="{7A12792C-9195-49F0-8E52-BC476FAB78AA}"/>
                  </a:ext>
                </a:extLst>
              </p:cNvPr>
              <p:cNvSpPr/>
              <p:nvPr/>
            </p:nvSpPr>
            <p:spPr>
              <a:xfrm rot="21420103">
                <a:off x="2984870" y="4064855"/>
                <a:ext cx="522854" cy="118912"/>
              </a:xfrm>
              <a:prstGeom prst="rect">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0" cap="none" spc="0" normalizeH="0" baseline="0" noProof="0" dirty="0" smtClean="0">
                    <a:ln>
                      <a:noFill/>
                    </a:ln>
                    <a:solidFill>
                      <a:prstClr val="white"/>
                    </a:solidFill>
                    <a:effectLst/>
                    <a:uLnTx/>
                    <a:uFillTx/>
                    <a:latin typeface="Arial"/>
                    <a:ea typeface="微软雅黑"/>
                    <a:cs typeface="+mn-cs"/>
                  </a:rPr>
                  <a:t>4.8KM</a:t>
                </a:r>
                <a:endParaRPr kumimoji="0" lang="zh-CN" altLang="en-US" sz="800" b="1" i="0" u="none" strike="noStrike" kern="0" cap="none" spc="0" normalizeH="0" baseline="0" noProof="0" dirty="0" smtClean="0">
                  <a:ln>
                    <a:noFill/>
                  </a:ln>
                  <a:solidFill>
                    <a:prstClr val="white"/>
                  </a:solidFill>
                  <a:effectLst/>
                  <a:uLnTx/>
                  <a:uFillTx/>
                  <a:latin typeface="Arial"/>
                  <a:ea typeface="微软雅黑"/>
                  <a:cs typeface="+mn-cs"/>
                </a:endParaRPr>
              </a:p>
            </p:txBody>
          </p:sp>
        </p:grpSp>
        <p:sp>
          <p:nvSpPr>
            <p:cNvPr id="96" name="圆角矩形标注 3">
              <a:extLst>
                <a:ext uri="{FF2B5EF4-FFF2-40B4-BE49-F238E27FC236}">
                  <a16:creationId xmlns:a16="http://schemas.microsoft.com/office/drawing/2014/main" id="{57CD748E-8C1C-4A95-9525-224C67053B29}"/>
                </a:ext>
              </a:extLst>
            </p:cNvPr>
            <p:cNvSpPr/>
            <p:nvPr/>
          </p:nvSpPr>
          <p:spPr>
            <a:xfrm>
              <a:off x="4840250" y="4046749"/>
              <a:ext cx="775413" cy="214890"/>
            </a:xfrm>
            <a:prstGeom prst="wedgeRoundRectCallout">
              <a:avLst>
                <a:gd name="adj1" fmla="val -57489"/>
                <a:gd name="adj2" fmla="val 16381"/>
                <a:gd name="adj3" fmla="val 16667"/>
              </a:avLst>
            </a:prstGeom>
            <a:solidFill>
              <a:srgbClr val="70AD47">
                <a:alpha val="70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black"/>
                  </a:solidFill>
                  <a:effectLst/>
                  <a:uLnTx/>
                  <a:uFillTx/>
                  <a:latin typeface="Arial"/>
                  <a:ea typeface="微软雅黑"/>
                  <a:cs typeface="+mn-cs"/>
                </a:rPr>
                <a:t>AITO2</a:t>
              </a:r>
              <a:r>
                <a:rPr kumimoji="0" lang="zh-CN" altLang="en-US" sz="1000" b="1" i="0" u="none" strike="noStrike" kern="0" cap="none" spc="0" normalizeH="0" baseline="0" noProof="0" dirty="0" smtClean="0">
                  <a:ln>
                    <a:noFill/>
                  </a:ln>
                  <a:solidFill>
                    <a:prstClr val="black"/>
                  </a:solidFill>
                  <a:effectLst/>
                  <a:uLnTx/>
                  <a:uFillTx/>
                  <a:latin typeface="Arial"/>
                  <a:ea typeface="微软雅黑"/>
                  <a:cs typeface="+mn-cs"/>
                </a:rPr>
                <a:t>店</a:t>
              </a:r>
              <a:endParaRPr kumimoji="0" lang="zh-CN" altLang="en-US" sz="1000" b="1" i="0" u="none" strike="noStrike" kern="0" cap="none" spc="0" normalizeH="0" baseline="0" noProof="0" dirty="0">
                <a:ln>
                  <a:noFill/>
                </a:ln>
                <a:solidFill>
                  <a:prstClr val="black"/>
                </a:solidFill>
                <a:effectLst/>
                <a:uLnTx/>
                <a:uFillTx/>
                <a:latin typeface="Arial"/>
                <a:ea typeface="微软雅黑"/>
                <a:cs typeface="+mn-cs"/>
              </a:endParaRPr>
            </a:p>
          </p:txBody>
        </p:sp>
        <p:sp>
          <p:nvSpPr>
            <p:cNvPr id="97" name="圆角矩形标注 3">
              <a:extLst>
                <a:ext uri="{FF2B5EF4-FFF2-40B4-BE49-F238E27FC236}">
                  <a16:creationId xmlns:a16="http://schemas.microsoft.com/office/drawing/2014/main" id="{57CD748E-8C1C-4A95-9525-224C67053B29}"/>
                </a:ext>
              </a:extLst>
            </p:cNvPr>
            <p:cNvSpPr/>
            <p:nvPr/>
          </p:nvSpPr>
          <p:spPr>
            <a:xfrm>
              <a:off x="4012516" y="2708278"/>
              <a:ext cx="775413" cy="214890"/>
            </a:xfrm>
            <a:prstGeom prst="wedgeRoundRectCallout">
              <a:avLst>
                <a:gd name="adj1" fmla="val 41208"/>
                <a:gd name="adj2" fmla="val 90384"/>
                <a:gd name="adj3" fmla="val 16667"/>
              </a:avLst>
            </a:prstGeom>
            <a:solidFill>
              <a:srgbClr val="70AD47">
                <a:alpha val="70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black"/>
                  </a:solidFill>
                  <a:effectLst/>
                  <a:uLnTx/>
                  <a:uFillTx/>
                  <a:latin typeface="Arial"/>
                  <a:ea typeface="微软雅黑"/>
                  <a:cs typeface="+mn-cs"/>
                </a:rPr>
                <a:t>AITO3</a:t>
              </a:r>
              <a:r>
                <a:rPr kumimoji="0" lang="zh-CN" altLang="en-US" sz="1000" b="1" i="0" u="none" strike="noStrike" kern="0" cap="none" spc="0" normalizeH="0" baseline="0" noProof="0" dirty="0" smtClean="0">
                  <a:ln>
                    <a:noFill/>
                  </a:ln>
                  <a:solidFill>
                    <a:prstClr val="black"/>
                  </a:solidFill>
                  <a:effectLst/>
                  <a:uLnTx/>
                  <a:uFillTx/>
                  <a:latin typeface="Arial"/>
                  <a:ea typeface="微软雅黑"/>
                  <a:cs typeface="+mn-cs"/>
                </a:rPr>
                <a:t>店</a:t>
              </a:r>
              <a:endParaRPr kumimoji="0" lang="zh-CN" altLang="en-US" sz="1000" b="1" i="0" u="none" strike="noStrike" kern="0" cap="none" spc="0" normalizeH="0" baseline="0" noProof="0" dirty="0">
                <a:ln>
                  <a:noFill/>
                </a:ln>
                <a:solidFill>
                  <a:prstClr val="black"/>
                </a:solidFill>
                <a:effectLst/>
                <a:uLnTx/>
                <a:uFillTx/>
                <a:latin typeface="Arial"/>
                <a:ea typeface="微软雅黑"/>
                <a:cs typeface="+mn-cs"/>
              </a:endParaRPr>
            </a:p>
          </p:txBody>
        </p:sp>
        <p:sp>
          <p:nvSpPr>
            <p:cNvPr id="98" name="圆角矩形标注 3">
              <a:extLst>
                <a:ext uri="{FF2B5EF4-FFF2-40B4-BE49-F238E27FC236}">
                  <a16:creationId xmlns:a16="http://schemas.microsoft.com/office/drawing/2014/main" id="{57CD748E-8C1C-4A95-9525-224C67053B29}"/>
                </a:ext>
              </a:extLst>
            </p:cNvPr>
            <p:cNvSpPr/>
            <p:nvPr/>
          </p:nvSpPr>
          <p:spPr>
            <a:xfrm>
              <a:off x="3221536" y="4357462"/>
              <a:ext cx="775413" cy="214890"/>
            </a:xfrm>
            <a:prstGeom prst="wedgeRoundRectCallout">
              <a:avLst>
                <a:gd name="adj1" fmla="val -30572"/>
                <a:gd name="adj2" fmla="val 85759"/>
                <a:gd name="adj3" fmla="val 16667"/>
              </a:avLst>
            </a:prstGeom>
            <a:solidFill>
              <a:srgbClr val="70AD47">
                <a:alpha val="70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black"/>
                  </a:solidFill>
                  <a:effectLst/>
                  <a:uLnTx/>
                  <a:uFillTx/>
                  <a:latin typeface="Arial"/>
                  <a:ea typeface="微软雅黑"/>
                  <a:cs typeface="+mn-cs"/>
                </a:rPr>
                <a:t>AITO4</a:t>
              </a:r>
              <a:r>
                <a:rPr kumimoji="0" lang="zh-CN" altLang="en-US" sz="1000" b="1" i="0" u="none" strike="noStrike" kern="0" cap="none" spc="0" normalizeH="0" baseline="0" noProof="0" dirty="0" smtClean="0">
                  <a:ln>
                    <a:noFill/>
                  </a:ln>
                  <a:solidFill>
                    <a:prstClr val="black"/>
                  </a:solidFill>
                  <a:effectLst/>
                  <a:uLnTx/>
                  <a:uFillTx/>
                  <a:latin typeface="Arial"/>
                  <a:ea typeface="微软雅黑"/>
                  <a:cs typeface="+mn-cs"/>
                </a:rPr>
                <a:t>店</a:t>
              </a:r>
              <a:endParaRPr kumimoji="0" lang="zh-CN" altLang="en-US" sz="1000" b="1" i="0" u="none" strike="noStrike" kern="0" cap="none" spc="0" normalizeH="0" baseline="0" noProof="0" dirty="0">
                <a:ln>
                  <a:noFill/>
                </a:ln>
                <a:solidFill>
                  <a:prstClr val="black"/>
                </a:solidFill>
                <a:effectLst/>
                <a:uLnTx/>
                <a:uFillTx/>
                <a:latin typeface="Arial"/>
                <a:ea typeface="微软雅黑"/>
                <a:cs typeface="+mn-cs"/>
              </a:endParaRPr>
            </a:p>
          </p:txBody>
        </p:sp>
        <p:sp>
          <p:nvSpPr>
            <p:cNvPr id="99" name="矩形标注 98"/>
            <p:cNvSpPr/>
            <p:nvPr/>
          </p:nvSpPr>
          <p:spPr bwMode="auto">
            <a:xfrm>
              <a:off x="2617683" y="2203173"/>
              <a:ext cx="703522" cy="186637"/>
            </a:xfrm>
            <a:prstGeom prst="wedgeRectCallout">
              <a:avLst>
                <a:gd name="adj1" fmla="val -61436"/>
                <a:gd name="adj2" fmla="val 34051"/>
              </a:avLst>
            </a:prstGeom>
            <a:solidFill>
              <a:srgbClr val="FFFF00"/>
            </a:solidFill>
            <a:ln w="12700">
              <a:solidFill>
                <a:srgbClr val="FF0000"/>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拟建店</a:t>
              </a:r>
              <a:endParaRPr kumimoji="0" lang="en-US" altLang="zh-CN" sz="10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cxnSp>
          <p:nvCxnSpPr>
            <p:cNvPr id="100" name="直接箭头连接符 99">
              <a:extLst>
                <a:ext uri="{FF2B5EF4-FFF2-40B4-BE49-F238E27FC236}">
                  <a16:creationId xmlns:a16="http://schemas.microsoft.com/office/drawing/2014/main" id="{EB888B91-83B1-0C22-0E8A-92069DED5F3E}"/>
                </a:ext>
              </a:extLst>
            </p:cNvPr>
            <p:cNvCxnSpPr>
              <a:cxnSpLocks/>
              <a:endCxn id="78" idx="1"/>
            </p:cNvCxnSpPr>
            <p:nvPr/>
          </p:nvCxnSpPr>
          <p:spPr>
            <a:xfrm>
              <a:off x="2493269" y="2522718"/>
              <a:ext cx="2172305" cy="5260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 name="矩形 14">
              <a:extLst>
                <a:ext uri="{FF2B5EF4-FFF2-40B4-BE49-F238E27FC236}">
                  <a16:creationId xmlns:a16="http://schemas.microsoft.com/office/drawing/2014/main" id="{0C1EF0FB-C1FD-3BEA-38A8-CB87E8104D46}"/>
                </a:ext>
              </a:extLst>
            </p:cNvPr>
            <p:cNvSpPr>
              <a:spLocks noChangeArrowheads="1"/>
            </p:cNvSpPr>
            <p:nvPr/>
          </p:nvSpPr>
          <p:spPr bwMode="auto">
            <a:xfrm>
              <a:off x="3443785" y="2583803"/>
              <a:ext cx="495024" cy="2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rPr>
                <a:t>18KM</a:t>
              </a:r>
            </a:p>
          </p:txBody>
        </p:sp>
        <p:sp>
          <p:nvSpPr>
            <p:cNvPr id="102" name="矩形 13">
              <a:extLst>
                <a:ext uri="{FF2B5EF4-FFF2-40B4-BE49-F238E27FC236}">
                  <a16:creationId xmlns:a16="http://schemas.microsoft.com/office/drawing/2014/main" id="{2626CBF9-8A9E-C293-2487-77881141EAEF}"/>
                </a:ext>
              </a:extLst>
            </p:cNvPr>
            <p:cNvSpPr>
              <a:spLocks noChangeArrowheads="1"/>
            </p:cNvSpPr>
            <p:nvPr/>
          </p:nvSpPr>
          <p:spPr bwMode="auto">
            <a:xfrm>
              <a:off x="3672879" y="3403377"/>
              <a:ext cx="536565" cy="22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rPr>
                <a:t>23KM</a:t>
              </a:r>
            </a:p>
          </p:txBody>
        </p:sp>
        <p:cxnSp>
          <p:nvCxnSpPr>
            <p:cNvPr id="103" name="直接箭头连接符 102">
              <a:extLst>
                <a:ext uri="{FF2B5EF4-FFF2-40B4-BE49-F238E27FC236}">
                  <a16:creationId xmlns:a16="http://schemas.microsoft.com/office/drawing/2014/main" id="{EB888B91-83B1-0C22-0E8A-92069DED5F3E}"/>
                </a:ext>
              </a:extLst>
            </p:cNvPr>
            <p:cNvCxnSpPr>
              <a:cxnSpLocks/>
            </p:cNvCxnSpPr>
            <p:nvPr/>
          </p:nvCxnSpPr>
          <p:spPr>
            <a:xfrm>
              <a:off x="2439457" y="2595982"/>
              <a:ext cx="2226117" cy="16381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a:extLst>
                <a:ext uri="{FF2B5EF4-FFF2-40B4-BE49-F238E27FC236}">
                  <a16:creationId xmlns:a16="http://schemas.microsoft.com/office/drawing/2014/main" id="{FBBCFC5E-E40E-4C28-5712-188BC251B378}"/>
                </a:ext>
              </a:extLst>
            </p:cNvPr>
            <p:cNvCxnSpPr>
              <a:cxnSpLocks/>
            </p:cNvCxnSpPr>
            <p:nvPr/>
          </p:nvCxnSpPr>
          <p:spPr>
            <a:xfrm>
              <a:off x="2276932" y="2543392"/>
              <a:ext cx="1001762" cy="2207377"/>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06" name="矩形 12">
              <a:extLst>
                <a:ext uri="{FF2B5EF4-FFF2-40B4-BE49-F238E27FC236}">
                  <a16:creationId xmlns:a16="http://schemas.microsoft.com/office/drawing/2014/main" id="{4C4B0B08-1B03-4156-62C7-2A714E67AF2B}"/>
                </a:ext>
              </a:extLst>
            </p:cNvPr>
            <p:cNvSpPr>
              <a:spLocks noChangeArrowheads="1"/>
            </p:cNvSpPr>
            <p:nvPr/>
          </p:nvSpPr>
          <p:spPr bwMode="auto">
            <a:xfrm>
              <a:off x="3043155" y="4081552"/>
              <a:ext cx="495024" cy="2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rPr>
                <a:t>14KM</a:t>
              </a:r>
            </a:p>
          </p:txBody>
        </p:sp>
        <p:cxnSp>
          <p:nvCxnSpPr>
            <p:cNvPr id="107" name="直接箭头连接符 106">
              <a:extLst>
                <a:ext uri="{FF2B5EF4-FFF2-40B4-BE49-F238E27FC236}">
                  <a16:creationId xmlns:a16="http://schemas.microsoft.com/office/drawing/2014/main" id="{FBBCFC5E-E40E-4C28-5712-188BC251B378}"/>
                </a:ext>
              </a:extLst>
            </p:cNvPr>
            <p:cNvCxnSpPr>
              <a:cxnSpLocks/>
            </p:cNvCxnSpPr>
            <p:nvPr/>
          </p:nvCxnSpPr>
          <p:spPr>
            <a:xfrm>
              <a:off x="2290467" y="2586647"/>
              <a:ext cx="241238" cy="1340842"/>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0" name="矩形 11">
              <a:extLst>
                <a:ext uri="{FF2B5EF4-FFF2-40B4-BE49-F238E27FC236}">
                  <a16:creationId xmlns:a16="http://schemas.microsoft.com/office/drawing/2014/main" id="{AA1AF596-E6BC-7250-8582-2344E010719C}"/>
                </a:ext>
              </a:extLst>
            </p:cNvPr>
            <p:cNvSpPr>
              <a:spLocks noChangeArrowheads="1"/>
            </p:cNvSpPr>
            <p:nvPr/>
          </p:nvSpPr>
          <p:spPr bwMode="auto">
            <a:xfrm>
              <a:off x="1979456" y="3432447"/>
              <a:ext cx="495024" cy="20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rPr>
                <a:t>12KM</a:t>
              </a:r>
            </a:p>
          </p:txBody>
        </p:sp>
        <p:sp>
          <p:nvSpPr>
            <p:cNvPr id="95" name="圆角矩形标注 3">
              <a:extLst>
                <a:ext uri="{FF2B5EF4-FFF2-40B4-BE49-F238E27FC236}">
                  <a16:creationId xmlns:a16="http://schemas.microsoft.com/office/drawing/2014/main" id="{57CD748E-8C1C-4A95-9525-224C67053B29}"/>
                </a:ext>
              </a:extLst>
            </p:cNvPr>
            <p:cNvSpPr/>
            <p:nvPr/>
          </p:nvSpPr>
          <p:spPr>
            <a:xfrm>
              <a:off x="2490801" y="3617198"/>
              <a:ext cx="775413" cy="214890"/>
            </a:xfrm>
            <a:prstGeom prst="wedgeRoundRectCallout">
              <a:avLst>
                <a:gd name="adj1" fmla="val -25444"/>
                <a:gd name="adj2" fmla="val 132012"/>
                <a:gd name="adj3" fmla="val 16667"/>
              </a:avLst>
            </a:prstGeom>
            <a:solidFill>
              <a:srgbClr val="70AD47">
                <a:alpha val="70000"/>
              </a:srgb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prstClr val="black"/>
                  </a:solidFill>
                  <a:effectLst/>
                  <a:uLnTx/>
                  <a:uFillTx/>
                  <a:latin typeface="Arial"/>
                  <a:ea typeface="微软雅黑"/>
                  <a:cs typeface="+mn-cs"/>
                </a:rPr>
                <a:t>AITO1</a:t>
              </a:r>
              <a:r>
                <a:rPr kumimoji="0" lang="zh-CN" altLang="en-US" sz="1000" b="1" i="0" u="none" strike="noStrike" kern="0" cap="none" spc="0" normalizeH="0" baseline="0" noProof="0" dirty="0" smtClean="0">
                  <a:ln>
                    <a:noFill/>
                  </a:ln>
                  <a:solidFill>
                    <a:prstClr val="black"/>
                  </a:solidFill>
                  <a:effectLst/>
                  <a:uLnTx/>
                  <a:uFillTx/>
                  <a:latin typeface="Arial"/>
                  <a:ea typeface="微软雅黑"/>
                  <a:cs typeface="+mn-cs"/>
                </a:rPr>
                <a:t>店</a:t>
              </a:r>
              <a:endParaRPr kumimoji="0" lang="zh-CN" altLang="en-US" sz="1000" b="1" i="0" u="none" strike="noStrike" kern="0" cap="none" spc="0" normalizeH="0" baseline="0" noProof="0" dirty="0">
                <a:ln>
                  <a:noFill/>
                </a:ln>
                <a:solidFill>
                  <a:prstClr val="black"/>
                </a:solidFill>
                <a:effectLst/>
                <a:uLnTx/>
                <a:uFillTx/>
                <a:latin typeface="Arial"/>
                <a:ea typeface="微软雅黑"/>
                <a:cs typeface="+mn-cs"/>
              </a:endParaRPr>
            </a:p>
          </p:txBody>
        </p:sp>
      </p:grpSp>
      <p:sp>
        <p:nvSpPr>
          <p:cNvPr id="83" name="椭圆 82"/>
          <p:cNvSpPr/>
          <p:nvPr/>
        </p:nvSpPr>
        <p:spPr bwMode="auto">
          <a:xfrm>
            <a:off x="1997854" y="1874530"/>
            <a:ext cx="657225" cy="665163"/>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84" name="椭圆 83"/>
          <p:cNvSpPr/>
          <p:nvPr/>
        </p:nvSpPr>
        <p:spPr bwMode="auto">
          <a:xfrm>
            <a:off x="4048434" y="561057"/>
            <a:ext cx="657225" cy="414070"/>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05" name="椭圆 104"/>
          <p:cNvSpPr/>
          <p:nvPr/>
        </p:nvSpPr>
        <p:spPr bwMode="auto">
          <a:xfrm>
            <a:off x="3857159" y="4581197"/>
            <a:ext cx="657225" cy="331419"/>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08" name="椭圆 107"/>
          <p:cNvSpPr/>
          <p:nvPr/>
        </p:nvSpPr>
        <p:spPr bwMode="auto">
          <a:xfrm>
            <a:off x="4721843" y="2972552"/>
            <a:ext cx="657225" cy="331419"/>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09" name="椭圆 108"/>
          <p:cNvSpPr/>
          <p:nvPr/>
        </p:nvSpPr>
        <p:spPr bwMode="auto">
          <a:xfrm>
            <a:off x="2885815" y="4606539"/>
            <a:ext cx="657225" cy="331419"/>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13" name="椭圆 112"/>
          <p:cNvSpPr/>
          <p:nvPr/>
        </p:nvSpPr>
        <p:spPr bwMode="auto">
          <a:xfrm>
            <a:off x="1625450" y="4708417"/>
            <a:ext cx="510322" cy="392575"/>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14" name="椭圆 113"/>
          <p:cNvSpPr/>
          <p:nvPr/>
        </p:nvSpPr>
        <p:spPr bwMode="auto">
          <a:xfrm>
            <a:off x="2221328" y="3838217"/>
            <a:ext cx="510322" cy="392575"/>
          </a:xfrm>
          <a:prstGeom prst="ellipse">
            <a:avLst/>
          </a:prstGeom>
          <a:noFill/>
          <a:ln w="12700" cap="flat" cmpd="sng" algn="ctr">
            <a:solidFill>
              <a:srgbClr val="FF0000"/>
            </a:solidFill>
            <a:prstDash val="lgDash"/>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71196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本框 13"/>
          <p:cNvSpPr txBox="1">
            <a:spLocks noChangeArrowheads="1"/>
          </p:cNvSpPr>
          <p:nvPr/>
        </p:nvSpPr>
        <p:spPr bwMode="auto">
          <a:xfrm>
            <a:off x="306389" y="427039"/>
            <a:ext cx="90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b="1" dirty="0" smtClean="0">
                <a:solidFill>
                  <a:srgbClr val="1E323C"/>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b="1" dirty="0">
                <a:solidFill>
                  <a:srgbClr val="1E323C"/>
                </a:solidFill>
                <a:latin typeface="微软雅黑" panose="020B0503020204020204" pitchFamily="34" charset="-122"/>
                <a:ea typeface="微软雅黑" panose="020B0503020204020204" pitchFamily="34" charset="-122"/>
                <a:sym typeface="Arial" panose="020B0604020202020204" pitchFamily="34" charset="0"/>
              </a:rPr>
              <a:t>拟建店汽车商圈内落位</a:t>
            </a:r>
            <a:endParaRPr lang="en-US" altLang="zh-CN" b="1" dirty="0">
              <a:solidFill>
                <a:srgbClr val="1E323C"/>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等腰三角形 1"/>
          <p:cNvSpPr/>
          <p:nvPr/>
        </p:nvSpPr>
        <p:spPr>
          <a:xfrm>
            <a:off x="10706101" y="939802"/>
            <a:ext cx="352425" cy="32226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等腰三角形 2"/>
          <p:cNvSpPr/>
          <p:nvPr/>
        </p:nvSpPr>
        <p:spPr>
          <a:xfrm rot="10800000">
            <a:off x="10709275" y="1320800"/>
            <a:ext cx="349251" cy="3302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5301" name="文本框 3"/>
          <p:cNvSpPr txBox="1">
            <a:spLocks noChangeArrowheads="1"/>
          </p:cNvSpPr>
          <p:nvPr/>
        </p:nvSpPr>
        <p:spPr bwMode="auto">
          <a:xfrm>
            <a:off x="10709275" y="552451"/>
            <a:ext cx="641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solidFill>
                  <a:srgbClr val="7F7F7F"/>
                </a:solidFill>
                <a:latin typeface="微软雅黑" panose="020B0503020204020204" pitchFamily="34" charset="-122"/>
                <a:ea typeface="微软雅黑" panose="020B0503020204020204" pitchFamily="34" charset="-122"/>
              </a:rPr>
              <a:t>北</a:t>
            </a:r>
          </a:p>
        </p:txBody>
      </p:sp>
      <p:sp>
        <p:nvSpPr>
          <p:cNvPr id="55302" name="文本框 4"/>
          <p:cNvSpPr txBox="1">
            <a:spLocks noChangeArrowheads="1"/>
          </p:cNvSpPr>
          <p:nvPr/>
        </p:nvSpPr>
        <p:spPr bwMode="auto">
          <a:xfrm>
            <a:off x="10745789" y="1652588"/>
            <a:ext cx="641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solidFill>
                  <a:srgbClr val="7F7F7F"/>
                </a:solidFill>
                <a:latin typeface="微软雅黑" panose="020B0503020204020204" pitchFamily="34" charset="-122"/>
                <a:ea typeface="微软雅黑" panose="020B0503020204020204" pitchFamily="34" charset="-122"/>
              </a:rPr>
              <a:t>南</a:t>
            </a:r>
          </a:p>
        </p:txBody>
      </p:sp>
      <p:cxnSp>
        <p:nvCxnSpPr>
          <p:cNvPr id="100" name="直接连接符 99"/>
          <p:cNvCxnSpPr/>
          <p:nvPr/>
        </p:nvCxnSpPr>
        <p:spPr>
          <a:xfrm flipV="1">
            <a:off x="5505451" y="1957388"/>
            <a:ext cx="0" cy="370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096000" y="1947863"/>
            <a:ext cx="0" cy="370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236913" y="1943100"/>
            <a:ext cx="0" cy="370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835900" y="1957388"/>
            <a:ext cx="0" cy="370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137525" y="1939925"/>
            <a:ext cx="0" cy="3708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5308" name="组合 63"/>
          <p:cNvGrpSpPr>
            <a:grpSpLocks/>
          </p:cNvGrpSpPr>
          <p:nvPr/>
        </p:nvGrpSpPr>
        <p:grpSpPr bwMode="auto">
          <a:xfrm>
            <a:off x="6194426" y="2014539"/>
            <a:ext cx="466725" cy="455612"/>
            <a:chOff x="3138537" y="2318423"/>
            <a:chExt cx="463698" cy="421659"/>
          </a:xfrm>
        </p:grpSpPr>
        <p:sp>
          <p:nvSpPr>
            <p:cNvPr id="5541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红旗</a:t>
              </a:r>
            </a:p>
          </p:txBody>
        </p:sp>
        <p:cxnSp>
          <p:nvCxnSpPr>
            <p:cNvPr id="66" name="直接连接符 65"/>
            <p:cNvCxnSpPr/>
            <p:nvPr/>
          </p:nvCxnSpPr>
          <p:spPr>
            <a:xfrm flipH="1" flipV="1">
              <a:off x="3138537" y="2318423"/>
              <a:ext cx="315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193791" y="2489836"/>
            <a:ext cx="467995" cy="426085"/>
            <a:chOff x="3138537" y="2318423"/>
            <a:chExt cx="463698" cy="421659"/>
          </a:xfrm>
          <a:solidFill>
            <a:srgbClr val="92D050"/>
          </a:solidFill>
        </p:grpSpPr>
        <p:sp>
          <p:nvSpPr>
            <p:cNvPr id="71" name="矩形 34"/>
            <p:cNvSpPr>
              <a:spLocks noChangeArrowheads="1"/>
            </p:cNvSpPr>
            <p:nvPr/>
          </p:nvSpPr>
          <p:spPr bwMode="auto">
            <a:xfrm>
              <a:off x="3147989" y="2324100"/>
              <a:ext cx="454246" cy="407987"/>
            </a:xfrm>
            <a:prstGeom prst="rect">
              <a:avLst/>
            </a:prstGeom>
            <a:grpFill/>
            <a:ln w="9525">
              <a:solidFill>
                <a:srgbClr val="FF0000"/>
              </a:solidFill>
              <a:round/>
            </a:ln>
          </p:spPr>
          <p:txBody>
            <a:bodyPr anchor="ctr"/>
            <a:lstStyle/>
            <a:p>
              <a:pPr algn="ctr" eaLnBrk="1" fontAlgn="auto" hangingPunct="1">
                <a:spcBef>
                  <a:spcPts val="0"/>
                </a:spcBef>
                <a:spcAft>
                  <a:spcPts val="0"/>
                </a:spcAft>
                <a:defRPr/>
              </a:pPr>
              <a:r>
                <a:rPr lang="zh-CN" altLang="en-US" sz="1000" b="1" dirty="0">
                  <a:solidFill>
                    <a:srgbClr val="FF0000"/>
                  </a:solidFill>
                  <a:latin typeface="微软雅黑" panose="020B0503020204020204" pitchFamily="34" charset="-122"/>
                  <a:ea typeface="微软雅黑" panose="020B0503020204020204" pitchFamily="34" charset="-122"/>
                </a:rPr>
                <a:t>拟建店</a:t>
              </a:r>
            </a:p>
          </p:txBody>
        </p:sp>
        <p:cxnSp>
          <p:nvCxnSpPr>
            <p:cNvPr id="72" name="直接连接符 71"/>
            <p:cNvCxnSpPr/>
            <p:nvPr/>
          </p:nvCxnSpPr>
          <p:spPr>
            <a:xfrm flipH="1" flipV="1">
              <a:off x="3138537" y="2318423"/>
              <a:ext cx="3175" cy="421659"/>
            </a:xfrm>
            <a:prstGeom prst="line">
              <a:avLst/>
            </a:prstGeom>
            <a:grpFill/>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0" name="组合 72"/>
          <p:cNvGrpSpPr>
            <a:grpSpLocks/>
          </p:cNvGrpSpPr>
          <p:nvPr/>
        </p:nvGrpSpPr>
        <p:grpSpPr bwMode="auto">
          <a:xfrm>
            <a:off x="6192839" y="2955926"/>
            <a:ext cx="477837" cy="407988"/>
            <a:chOff x="3138537" y="2318423"/>
            <a:chExt cx="463698" cy="421659"/>
          </a:xfrm>
        </p:grpSpPr>
        <p:sp>
          <p:nvSpPr>
            <p:cNvPr id="55411"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日产</a:t>
              </a:r>
            </a:p>
          </p:txBody>
        </p:sp>
        <p:cxnSp>
          <p:nvCxnSpPr>
            <p:cNvPr id="77" name="直接连接符 76"/>
            <p:cNvCxnSpPr/>
            <p:nvPr/>
          </p:nvCxnSpPr>
          <p:spPr>
            <a:xfrm flipH="1" flipV="1">
              <a:off x="3138537" y="2318423"/>
              <a:ext cx="308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1" name="组合 14"/>
          <p:cNvGrpSpPr>
            <a:grpSpLocks/>
          </p:cNvGrpSpPr>
          <p:nvPr/>
        </p:nvGrpSpPr>
        <p:grpSpPr bwMode="auto">
          <a:xfrm>
            <a:off x="4905375" y="2032001"/>
            <a:ext cx="458788" cy="454025"/>
            <a:chOff x="3147989" y="2318423"/>
            <a:chExt cx="454246" cy="421659"/>
          </a:xfrm>
        </p:grpSpPr>
        <p:sp>
          <p:nvSpPr>
            <p:cNvPr id="55409"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奥迪</a:t>
              </a:r>
            </a:p>
          </p:txBody>
        </p:sp>
        <p:cxnSp>
          <p:nvCxnSpPr>
            <p:cNvPr id="17" name="直接连接符 16"/>
            <p:cNvCxnSpPr/>
            <p:nvPr/>
          </p:nvCxnSpPr>
          <p:spPr>
            <a:xfrm flipH="1" flipV="1">
              <a:off x="3591232" y="2318423"/>
              <a:ext cx="314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2" name="组合 17"/>
          <p:cNvGrpSpPr>
            <a:grpSpLocks/>
          </p:cNvGrpSpPr>
          <p:nvPr/>
        </p:nvGrpSpPr>
        <p:grpSpPr bwMode="auto">
          <a:xfrm>
            <a:off x="4905375" y="2546351"/>
            <a:ext cx="458788" cy="444500"/>
            <a:chOff x="3147989" y="2318423"/>
            <a:chExt cx="454246" cy="421659"/>
          </a:xfrm>
        </p:grpSpPr>
        <p:sp>
          <p:nvSpPr>
            <p:cNvPr id="55407"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捷豹路虎</a:t>
              </a:r>
            </a:p>
          </p:txBody>
        </p:sp>
        <p:cxnSp>
          <p:nvCxnSpPr>
            <p:cNvPr id="20" name="直接连接符 19"/>
            <p:cNvCxnSpPr/>
            <p:nvPr/>
          </p:nvCxnSpPr>
          <p:spPr>
            <a:xfrm flipH="1" flipV="1">
              <a:off x="3591232" y="2318423"/>
              <a:ext cx="314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3" name="组合 20"/>
          <p:cNvGrpSpPr>
            <a:grpSpLocks/>
          </p:cNvGrpSpPr>
          <p:nvPr/>
        </p:nvGrpSpPr>
        <p:grpSpPr bwMode="auto">
          <a:xfrm>
            <a:off x="4914901" y="3011489"/>
            <a:ext cx="447675" cy="444500"/>
            <a:chOff x="3147989" y="2318423"/>
            <a:chExt cx="454246" cy="421659"/>
          </a:xfrm>
        </p:grpSpPr>
        <p:sp>
          <p:nvSpPr>
            <p:cNvPr id="55405"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领克</a:t>
              </a:r>
            </a:p>
          </p:txBody>
        </p:sp>
        <p:cxnSp>
          <p:nvCxnSpPr>
            <p:cNvPr id="23" name="直接连接符 22"/>
            <p:cNvCxnSpPr/>
            <p:nvPr/>
          </p:nvCxnSpPr>
          <p:spPr>
            <a:xfrm flipH="1" flipV="1">
              <a:off x="3590960" y="2318423"/>
              <a:ext cx="3222"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4" name="组合 38"/>
          <p:cNvGrpSpPr>
            <a:grpSpLocks/>
          </p:cNvGrpSpPr>
          <p:nvPr/>
        </p:nvGrpSpPr>
        <p:grpSpPr bwMode="auto">
          <a:xfrm>
            <a:off x="6192839" y="3502026"/>
            <a:ext cx="477837" cy="407988"/>
            <a:chOff x="3138537" y="2318423"/>
            <a:chExt cx="463698" cy="421659"/>
          </a:xfrm>
        </p:grpSpPr>
        <p:sp>
          <p:nvSpPr>
            <p:cNvPr id="5540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北京现代</a:t>
              </a:r>
            </a:p>
          </p:txBody>
        </p:sp>
        <p:cxnSp>
          <p:nvCxnSpPr>
            <p:cNvPr id="41" name="直接连接符 40"/>
            <p:cNvCxnSpPr/>
            <p:nvPr/>
          </p:nvCxnSpPr>
          <p:spPr>
            <a:xfrm flipH="1" flipV="1">
              <a:off x="3138537" y="2318423"/>
              <a:ext cx="308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5" name="组合 41"/>
          <p:cNvGrpSpPr>
            <a:grpSpLocks/>
          </p:cNvGrpSpPr>
          <p:nvPr/>
        </p:nvGrpSpPr>
        <p:grpSpPr bwMode="auto">
          <a:xfrm>
            <a:off x="6192839" y="3994151"/>
            <a:ext cx="477837" cy="409575"/>
            <a:chOff x="3138537" y="2318423"/>
            <a:chExt cx="463698" cy="421659"/>
          </a:xfrm>
        </p:grpSpPr>
        <p:sp>
          <p:nvSpPr>
            <p:cNvPr id="55401"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别克</a:t>
              </a:r>
            </a:p>
          </p:txBody>
        </p:sp>
        <p:cxnSp>
          <p:nvCxnSpPr>
            <p:cNvPr id="44" name="直接连接符 43"/>
            <p:cNvCxnSpPr/>
            <p:nvPr/>
          </p:nvCxnSpPr>
          <p:spPr>
            <a:xfrm flipH="1" flipV="1">
              <a:off x="3138537" y="2318423"/>
              <a:ext cx="308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6" name="组合 47"/>
          <p:cNvGrpSpPr>
            <a:grpSpLocks/>
          </p:cNvGrpSpPr>
          <p:nvPr/>
        </p:nvGrpSpPr>
        <p:grpSpPr bwMode="auto">
          <a:xfrm>
            <a:off x="4914902" y="3449639"/>
            <a:ext cx="449263" cy="415925"/>
            <a:chOff x="3147989" y="2318423"/>
            <a:chExt cx="454246" cy="421659"/>
          </a:xfrm>
        </p:grpSpPr>
        <p:sp>
          <p:nvSpPr>
            <p:cNvPr id="55399"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捷达</a:t>
              </a:r>
            </a:p>
          </p:txBody>
        </p:sp>
        <p:cxnSp>
          <p:nvCxnSpPr>
            <p:cNvPr id="50" name="直接连接符 49"/>
            <p:cNvCxnSpPr/>
            <p:nvPr/>
          </p:nvCxnSpPr>
          <p:spPr>
            <a:xfrm flipH="1" flipV="1">
              <a:off x="3590999" y="2318423"/>
              <a:ext cx="3210"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7" name="组合 50"/>
          <p:cNvGrpSpPr>
            <a:grpSpLocks/>
          </p:cNvGrpSpPr>
          <p:nvPr/>
        </p:nvGrpSpPr>
        <p:grpSpPr bwMode="auto">
          <a:xfrm>
            <a:off x="6192839" y="4394201"/>
            <a:ext cx="477837" cy="407988"/>
            <a:chOff x="3138537" y="2318423"/>
            <a:chExt cx="463698" cy="421659"/>
          </a:xfrm>
        </p:grpSpPr>
        <p:sp>
          <p:nvSpPr>
            <p:cNvPr id="55397"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荣威</a:t>
              </a:r>
            </a:p>
          </p:txBody>
        </p:sp>
        <p:cxnSp>
          <p:nvCxnSpPr>
            <p:cNvPr id="53" name="直接连接符 52"/>
            <p:cNvCxnSpPr/>
            <p:nvPr/>
          </p:nvCxnSpPr>
          <p:spPr>
            <a:xfrm flipH="1" flipV="1">
              <a:off x="3138537" y="2318423"/>
              <a:ext cx="308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8" name="组合 56"/>
          <p:cNvGrpSpPr>
            <a:grpSpLocks/>
          </p:cNvGrpSpPr>
          <p:nvPr/>
        </p:nvGrpSpPr>
        <p:grpSpPr bwMode="auto">
          <a:xfrm>
            <a:off x="4911726" y="3852863"/>
            <a:ext cx="449263" cy="444500"/>
            <a:chOff x="3147989" y="2318423"/>
            <a:chExt cx="454246" cy="421659"/>
          </a:xfrm>
        </p:grpSpPr>
        <p:sp>
          <p:nvSpPr>
            <p:cNvPr id="55395"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名爵</a:t>
              </a:r>
            </a:p>
          </p:txBody>
        </p:sp>
        <p:cxnSp>
          <p:nvCxnSpPr>
            <p:cNvPr id="59" name="直接连接符 58"/>
            <p:cNvCxnSpPr/>
            <p:nvPr/>
          </p:nvCxnSpPr>
          <p:spPr>
            <a:xfrm flipH="1" flipV="1">
              <a:off x="3590999" y="2318423"/>
              <a:ext cx="3210"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19" name="组合 59"/>
          <p:cNvGrpSpPr>
            <a:grpSpLocks/>
          </p:cNvGrpSpPr>
          <p:nvPr/>
        </p:nvGrpSpPr>
        <p:grpSpPr bwMode="auto">
          <a:xfrm>
            <a:off x="4914902" y="4283075"/>
            <a:ext cx="449263" cy="444500"/>
            <a:chOff x="3147989" y="2318423"/>
            <a:chExt cx="454246" cy="421659"/>
          </a:xfrm>
        </p:grpSpPr>
        <p:sp>
          <p:nvSpPr>
            <p:cNvPr id="5539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凯迪拉克</a:t>
              </a:r>
            </a:p>
          </p:txBody>
        </p:sp>
        <p:cxnSp>
          <p:nvCxnSpPr>
            <p:cNvPr id="62" name="直接连接符 61"/>
            <p:cNvCxnSpPr/>
            <p:nvPr/>
          </p:nvCxnSpPr>
          <p:spPr>
            <a:xfrm flipH="1" flipV="1">
              <a:off x="3590999" y="2318423"/>
              <a:ext cx="3210"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0" name="组合 62"/>
          <p:cNvGrpSpPr>
            <a:grpSpLocks/>
          </p:cNvGrpSpPr>
          <p:nvPr/>
        </p:nvGrpSpPr>
        <p:grpSpPr bwMode="auto">
          <a:xfrm>
            <a:off x="4406901" y="5148265"/>
            <a:ext cx="479425" cy="414337"/>
            <a:chOff x="1068521" y="1504950"/>
            <a:chExt cx="454246" cy="409575"/>
          </a:xfrm>
        </p:grpSpPr>
        <p:sp>
          <p:nvSpPr>
            <p:cNvPr id="55391"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吉利</a:t>
              </a:r>
            </a:p>
          </p:txBody>
        </p:sp>
        <p:cxnSp>
          <p:nvCxnSpPr>
            <p:cNvPr id="68" name="直接连接符 67"/>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1" name="组合 68"/>
          <p:cNvGrpSpPr>
            <a:grpSpLocks/>
          </p:cNvGrpSpPr>
          <p:nvPr/>
        </p:nvGrpSpPr>
        <p:grpSpPr bwMode="auto">
          <a:xfrm>
            <a:off x="4886326" y="5148265"/>
            <a:ext cx="477839" cy="414337"/>
            <a:chOff x="1068521" y="1504950"/>
            <a:chExt cx="454246" cy="409575"/>
          </a:xfrm>
        </p:grpSpPr>
        <p:sp>
          <p:nvSpPr>
            <p:cNvPr id="55389"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一汽大众</a:t>
              </a:r>
            </a:p>
          </p:txBody>
        </p:sp>
        <p:cxnSp>
          <p:nvCxnSpPr>
            <p:cNvPr id="78" name="直接连接符 77"/>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2" name="组合 78"/>
          <p:cNvGrpSpPr>
            <a:grpSpLocks/>
          </p:cNvGrpSpPr>
          <p:nvPr/>
        </p:nvGrpSpPr>
        <p:grpSpPr bwMode="auto">
          <a:xfrm>
            <a:off x="3449639" y="5148265"/>
            <a:ext cx="477837" cy="414337"/>
            <a:chOff x="1068521" y="1504950"/>
            <a:chExt cx="454246" cy="409575"/>
          </a:xfrm>
        </p:grpSpPr>
        <p:sp>
          <p:nvSpPr>
            <p:cNvPr id="55387"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比亚迪</a:t>
              </a:r>
            </a:p>
          </p:txBody>
        </p:sp>
        <p:cxnSp>
          <p:nvCxnSpPr>
            <p:cNvPr id="81" name="直接连接符 80"/>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3" name="组合 81"/>
          <p:cNvGrpSpPr>
            <a:grpSpLocks/>
          </p:cNvGrpSpPr>
          <p:nvPr/>
        </p:nvGrpSpPr>
        <p:grpSpPr bwMode="auto">
          <a:xfrm>
            <a:off x="3927477" y="5148265"/>
            <a:ext cx="479425" cy="414337"/>
            <a:chOff x="1068521" y="1504950"/>
            <a:chExt cx="454246" cy="409575"/>
          </a:xfrm>
        </p:grpSpPr>
        <p:sp>
          <p:nvSpPr>
            <p:cNvPr id="55385"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长安</a:t>
              </a:r>
            </a:p>
          </p:txBody>
        </p:sp>
        <p:cxnSp>
          <p:nvCxnSpPr>
            <p:cNvPr id="84" name="直接连接符 83"/>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4" name="组合 84"/>
          <p:cNvGrpSpPr>
            <a:grpSpLocks/>
          </p:cNvGrpSpPr>
          <p:nvPr/>
        </p:nvGrpSpPr>
        <p:grpSpPr bwMode="auto">
          <a:xfrm>
            <a:off x="4911725" y="4713290"/>
            <a:ext cx="447675" cy="446087"/>
            <a:chOff x="3147989" y="2318423"/>
            <a:chExt cx="454246" cy="421659"/>
          </a:xfrm>
        </p:grpSpPr>
        <p:sp>
          <p:nvSpPr>
            <p:cNvPr id="5538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雪佛兰</a:t>
              </a:r>
            </a:p>
          </p:txBody>
        </p:sp>
        <p:cxnSp>
          <p:nvCxnSpPr>
            <p:cNvPr id="87" name="直接连接符 86"/>
            <p:cNvCxnSpPr/>
            <p:nvPr/>
          </p:nvCxnSpPr>
          <p:spPr>
            <a:xfrm flipH="1" flipV="1">
              <a:off x="3590960" y="2318423"/>
              <a:ext cx="3222"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5" name="组合 96"/>
          <p:cNvGrpSpPr>
            <a:grpSpLocks/>
          </p:cNvGrpSpPr>
          <p:nvPr/>
        </p:nvGrpSpPr>
        <p:grpSpPr bwMode="auto">
          <a:xfrm>
            <a:off x="7132640" y="5129214"/>
            <a:ext cx="479425" cy="414337"/>
            <a:chOff x="1068521" y="1504950"/>
            <a:chExt cx="454246" cy="409575"/>
          </a:xfrm>
        </p:grpSpPr>
        <p:sp>
          <p:nvSpPr>
            <p:cNvPr id="55381"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奔驰</a:t>
              </a:r>
            </a:p>
          </p:txBody>
        </p:sp>
        <p:cxnSp>
          <p:nvCxnSpPr>
            <p:cNvPr id="99" name="直接连接符 98"/>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6" name="组合 103"/>
          <p:cNvGrpSpPr>
            <a:grpSpLocks/>
          </p:cNvGrpSpPr>
          <p:nvPr/>
        </p:nvGrpSpPr>
        <p:grpSpPr bwMode="auto">
          <a:xfrm>
            <a:off x="6175377" y="5129214"/>
            <a:ext cx="479425" cy="414337"/>
            <a:chOff x="1068521" y="1504950"/>
            <a:chExt cx="454246" cy="409575"/>
          </a:xfrm>
        </p:grpSpPr>
        <p:sp>
          <p:nvSpPr>
            <p:cNvPr id="55379"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上汽大众</a:t>
              </a:r>
            </a:p>
          </p:txBody>
        </p:sp>
        <p:cxnSp>
          <p:nvCxnSpPr>
            <p:cNvPr id="106" name="直接连接符 105"/>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27" name="组合 106"/>
          <p:cNvGrpSpPr>
            <a:grpSpLocks/>
          </p:cNvGrpSpPr>
          <p:nvPr/>
        </p:nvGrpSpPr>
        <p:grpSpPr bwMode="auto">
          <a:xfrm>
            <a:off x="6654801" y="5129214"/>
            <a:ext cx="477839" cy="414337"/>
            <a:chOff x="1068521" y="1504950"/>
            <a:chExt cx="454246" cy="409575"/>
          </a:xfrm>
        </p:grpSpPr>
        <p:sp>
          <p:nvSpPr>
            <p:cNvPr id="55377" name="矩形 34"/>
            <p:cNvSpPr>
              <a:spLocks noChangeArrowheads="1"/>
            </p:cNvSpPr>
            <p:nvPr/>
          </p:nvSpPr>
          <p:spPr bwMode="auto">
            <a:xfrm>
              <a:off x="1068521" y="1504950"/>
              <a:ext cx="454246" cy="409575"/>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zh-CN" sz="1000">
                  <a:solidFill>
                    <a:srgbClr val="000000"/>
                  </a:solidFill>
                  <a:latin typeface="微软雅黑" panose="020B0503020204020204" pitchFamily="34" charset="-122"/>
                  <a:ea typeface="微软雅黑" panose="020B0503020204020204" pitchFamily="34" charset="-122"/>
                </a:rPr>
                <a:t>WEY</a:t>
              </a:r>
            </a:p>
          </p:txBody>
        </p:sp>
        <p:cxnSp>
          <p:nvCxnSpPr>
            <p:cNvPr id="109" name="直接连接符 108"/>
            <p:cNvCxnSpPr/>
            <p:nvPr/>
          </p:nvCxnSpPr>
          <p:spPr>
            <a:xfrm>
              <a:off x="1068521" y="1909818"/>
              <a:ext cx="454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328" name="矩形 34"/>
          <p:cNvSpPr>
            <a:spLocks noChangeArrowheads="1"/>
          </p:cNvSpPr>
          <p:nvPr/>
        </p:nvSpPr>
        <p:spPr bwMode="auto">
          <a:xfrm>
            <a:off x="3473451" y="3716339"/>
            <a:ext cx="469900" cy="3952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东本</a:t>
            </a:r>
          </a:p>
        </p:txBody>
      </p:sp>
      <p:cxnSp>
        <p:nvCxnSpPr>
          <p:cNvPr id="112" name="直接连接符 111"/>
          <p:cNvCxnSpPr/>
          <p:nvPr/>
        </p:nvCxnSpPr>
        <p:spPr>
          <a:xfrm flipH="1" flipV="1">
            <a:off x="3463926" y="3711575"/>
            <a:ext cx="3175" cy="407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5330" name="组合 112"/>
          <p:cNvGrpSpPr>
            <a:grpSpLocks/>
          </p:cNvGrpSpPr>
          <p:nvPr/>
        </p:nvGrpSpPr>
        <p:grpSpPr bwMode="auto">
          <a:xfrm>
            <a:off x="3463926" y="4111626"/>
            <a:ext cx="479425" cy="407988"/>
            <a:chOff x="3138537" y="2318423"/>
            <a:chExt cx="463698" cy="421659"/>
          </a:xfrm>
        </p:grpSpPr>
        <p:sp>
          <p:nvSpPr>
            <p:cNvPr id="55375"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哈弗</a:t>
              </a:r>
            </a:p>
          </p:txBody>
        </p:sp>
        <p:cxnSp>
          <p:nvCxnSpPr>
            <p:cNvPr id="115" name="直接连接符 114"/>
            <p:cNvCxnSpPr/>
            <p:nvPr/>
          </p:nvCxnSpPr>
          <p:spPr>
            <a:xfrm flipH="1" flipV="1">
              <a:off x="3138537" y="2318423"/>
              <a:ext cx="307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31" name="组合 115"/>
          <p:cNvGrpSpPr>
            <a:grpSpLocks/>
          </p:cNvGrpSpPr>
          <p:nvPr/>
        </p:nvGrpSpPr>
        <p:grpSpPr bwMode="auto">
          <a:xfrm>
            <a:off x="3463926" y="4511675"/>
            <a:ext cx="479425" cy="407988"/>
            <a:chOff x="3138537" y="2318423"/>
            <a:chExt cx="463698" cy="421659"/>
          </a:xfrm>
        </p:grpSpPr>
        <p:sp>
          <p:nvSpPr>
            <p:cNvPr id="5537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广本</a:t>
              </a:r>
            </a:p>
          </p:txBody>
        </p:sp>
        <p:cxnSp>
          <p:nvCxnSpPr>
            <p:cNvPr id="118" name="直接连接符 117"/>
            <p:cNvCxnSpPr/>
            <p:nvPr/>
          </p:nvCxnSpPr>
          <p:spPr>
            <a:xfrm flipH="1" flipV="1">
              <a:off x="3138537" y="2318423"/>
              <a:ext cx="307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332" name="矩形 34"/>
          <p:cNvSpPr>
            <a:spLocks noChangeArrowheads="1"/>
          </p:cNvSpPr>
          <p:nvPr/>
        </p:nvSpPr>
        <p:spPr bwMode="auto">
          <a:xfrm>
            <a:off x="3473451" y="2935290"/>
            <a:ext cx="469900" cy="3952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一汽丰田</a:t>
            </a:r>
          </a:p>
        </p:txBody>
      </p:sp>
      <p:cxnSp>
        <p:nvCxnSpPr>
          <p:cNvPr id="121" name="直接连接符 120"/>
          <p:cNvCxnSpPr/>
          <p:nvPr/>
        </p:nvCxnSpPr>
        <p:spPr>
          <a:xfrm flipH="1" flipV="1">
            <a:off x="3463926" y="2928939"/>
            <a:ext cx="3175" cy="407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5334" name="组合 121"/>
          <p:cNvGrpSpPr>
            <a:grpSpLocks/>
          </p:cNvGrpSpPr>
          <p:nvPr/>
        </p:nvGrpSpPr>
        <p:grpSpPr bwMode="auto">
          <a:xfrm>
            <a:off x="3463926" y="2538413"/>
            <a:ext cx="479425" cy="407987"/>
            <a:chOff x="3138537" y="2318423"/>
            <a:chExt cx="463698" cy="421659"/>
          </a:xfrm>
        </p:grpSpPr>
        <p:sp>
          <p:nvSpPr>
            <p:cNvPr id="55371"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福特</a:t>
              </a:r>
            </a:p>
          </p:txBody>
        </p:sp>
        <p:cxnSp>
          <p:nvCxnSpPr>
            <p:cNvPr id="124" name="直接连接符 123"/>
            <p:cNvCxnSpPr/>
            <p:nvPr/>
          </p:nvCxnSpPr>
          <p:spPr>
            <a:xfrm flipH="1" flipV="1">
              <a:off x="3138537" y="2318423"/>
              <a:ext cx="307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35" name="组合 124"/>
          <p:cNvGrpSpPr>
            <a:grpSpLocks/>
          </p:cNvGrpSpPr>
          <p:nvPr/>
        </p:nvGrpSpPr>
        <p:grpSpPr bwMode="auto">
          <a:xfrm>
            <a:off x="3463926" y="3322639"/>
            <a:ext cx="479425" cy="407987"/>
            <a:chOff x="3138537" y="2318423"/>
            <a:chExt cx="463698" cy="421659"/>
          </a:xfrm>
        </p:grpSpPr>
        <p:sp>
          <p:nvSpPr>
            <p:cNvPr id="55369"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北京汽车</a:t>
              </a:r>
            </a:p>
          </p:txBody>
        </p:sp>
        <p:cxnSp>
          <p:nvCxnSpPr>
            <p:cNvPr id="127" name="直接连接符 126"/>
            <p:cNvCxnSpPr/>
            <p:nvPr/>
          </p:nvCxnSpPr>
          <p:spPr>
            <a:xfrm flipH="1" flipV="1">
              <a:off x="3138537" y="2318423"/>
              <a:ext cx="3071"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5" name="直接连接符 194"/>
          <p:cNvCxnSpPr/>
          <p:nvPr/>
        </p:nvCxnSpPr>
        <p:spPr>
          <a:xfrm>
            <a:off x="3236914" y="5667375"/>
            <a:ext cx="22685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6096001" y="5657851"/>
            <a:ext cx="17287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V="1">
            <a:off x="2838451" y="1939925"/>
            <a:ext cx="0" cy="370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236914" y="1947863"/>
            <a:ext cx="22685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5505451" y="1949451"/>
            <a:ext cx="2339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501651" y="5969000"/>
            <a:ext cx="1087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569914" y="5651500"/>
            <a:ext cx="2266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03214" y="1651000"/>
            <a:ext cx="10152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69914" y="1939925"/>
            <a:ext cx="2266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8124826" y="1947863"/>
            <a:ext cx="2339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8137526" y="5648325"/>
            <a:ext cx="24479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5347" name="组合 136"/>
          <p:cNvGrpSpPr>
            <a:grpSpLocks/>
          </p:cNvGrpSpPr>
          <p:nvPr/>
        </p:nvGrpSpPr>
        <p:grpSpPr bwMode="auto">
          <a:xfrm>
            <a:off x="7210426" y="2763839"/>
            <a:ext cx="458788" cy="455612"/>
            <a:chOff x="3147989" y="2318423"/>
            <a:chExt cx="454246" cy="421659"/>
          </a:xfrm>
        </p:grpSpPr>
        <p:sp>
          <p:nvSpPr>
            <p:cNvPr id="55367"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广汽传祺</a:t>
              </a:r>
            </a:p>
          </p:txBody>
        </p:sp>
        <p:cxnSp>
          <p:nvCxnSpPr>
            <p:cNvPr id="139" name="直接连接符 138"/>
            <p:cNvCxnSpPr/>
            <p:nvPr/>
          </p:nvCxnSpPr>
          <p:spPr>
            <a:xfrm flipH="1" flipV="1">
              <a:off x="3591232" y="2318423"/>
              <a:ext cx="314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48" name="组合 139"/>
          <p:cNvGrpSpPr>
            <a:grpSpLocks/>
          </p:cNvGrpSpPr>
          <p:nvPr/>
        </p:nvGrpSpPr>
        <p:grpSpPr bwMode="auto">
          <a:xfrm>
            <a:off x="7210426" y="3571877"/>
            <a:ext cx="458788" cy="454025"/>
            <a:chOff x="3147989" y="2318423"/>
            <a:chExt cx="454246" cy="421659"/>
          </a:xfrm>
        </p:grpSpPr>
        <p:sp>
          <p:nvSpPr>
            <p:cNvPr id="55365"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长安</a:t>
              </a:r>
            </a:p>
          </p:txBody>
        </p:sp>
        <p:cxnSp>
          <p:nvCxnSpPr>
            <p:cNvPr id="142" name="直接连接符 141"/>
            <p:cNvCxnSpPr/>
            <p:nvPr/>
          </p:nvCxnSpPr>
          <p:spPr>
            <a:xfrm flipH="1" flipV="1">
              <a:off x="3591232" y="2318423"/>
              <a:ext cx="314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349" name="组合 142"/>
          <p:cNvGrpSpPr>
            <a:grpSpLocks/>
          </p:cNvGrpSpPr>
          <p:nvPr/>
        </p:nvGrpSpPr>
        <p:grpSpPr bwMode="auto">
          <a:xfrm>
            <a:off x="7210426" y="4257676"/>
            <a:ext cx="458788" cy="455613"/>
            <a:chOff x="3147989" y="2318423"/>
            <a:chExt cx="454246" cy="421659"/>
          </a:xfrm>
        </p:grpSpPr>
        <p:sp>
          <p:nvSpPr>
            <p:cNvPr id="55363" name="矩形 34"/>
            <p:cNvSpPr>
              <a:spLocks noChangeArrowheads="1"/>
            </p:cNvSpPr>
            <p:nvPr/>
          </p:nvSpPr>
          <p:spPr bwMode="auto">
            <a:xfrm>
              <a:off x="3147989" y="2324100"/>
              <a:ext cx="454246" cy="407987"/>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000">
                  <a:solidFill>
                    <a:srgbClr val="000000"/>
                  </a:solidFill>
                  <a:latin typeface="微软雅黑" panose="020B0503020204020204" pitchFamily="34" charset="-122"/>
                  <a:ea typeface="微软雅黑" panose="020B0503020204020204" pitchFamily="34" charset="-122"/>
                </a:rPr>
                <a:t>宝马</a:t>
              </a:r>
            </a:p>
          </p:txBody>
        </p:sp>
        <p:cxnSp>
          <p:nvCxnSpPr>
            <p:cNvPr id="145" name="直接连接符 144"/>
            <p:cNvCxnSpPr/>
            <p:nvPr/>
          </p:nvCxnSpPr>
          <p:spPr>
            <a:xfrm flipH="1" flipV="1">
              <a:off x="3591232" y="2318423"/>
              <a:ext cx="3144" cy="421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350" name="TextBox 3"/>
          <p:cNvSpPr txBox="1">
            <a:spLocks noChangeArrowheads="1"/>
          </p:cNvSpPr>
          <p:nvPr/>
        </p:nvSpPr>
        <p:spPr bwMode="auto">
          <a:xfrm>
            <a:off x="5534026" y="1939926"/>
            <a:ext cx="56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rPr>
              <a:t>起点</a:t>
            </a:r>
          </a:p>
        </p:txBody>
      </p:sp>
      <p:cxnSp>
        <p:nvCxnSpPr>
          <p:cNvPr id="147" name="直接箭头连接符 146"/>
          <p:cNvCxnSpPr/>
          <p:nvPr/>
        </p:nvCxnSpPr>
        <p:spPr>
          <a:xfrm flipH="1">
            <a:off x="5802313" y="2244726"/>
            <a:ext cx="1587" cy="3533775"/>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352" name="TextBox 71"/>
          <p:cNvSpPr txBox="1">
            <a:spLocks noChangeArrowheads="1"/>
          </p:cNvSpPr>
          <p:nvPr/>
        </p:nvSpPr>
        <p:spPr bwMode="auto">
          <a:xfrm>
            <a:off x="5178428" y="3162300"/>
            <a:ext cx="820737" cy="83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1400">
                <a:solidFill>
                  <a:srgbClr val="AFABAB"/>
                </a:solidFill>
                <a:latin typeface="微软雅黑" panose="020B0503020204020204" pitchFamily="34" charset="-122"/>
                <a:ea typeface="微软雅黑" panose="020B0503020204020204" pitchFamily="34" charset="-122"/>
              </a:rPr>
              <a:t>内部道路</a:t>
            </a:r>
          </a:p>
        </p:txBody>
      </p:sp>
      <p:cxnSp>
        <p:nvCxnSpPr>
          <p:cNvPr id="148" name="直接箭头连接符 147"/>
          <p:cNvCxnSpPr/>
          <p:nvPr/>
        </p:nvCxnSpPr>
        <p:spPr>
          <a:xfrm flipH="1">
            <a:off x="3090863" y="5789614"/>
            <a:ext cx="2627312" cy="7937"/>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9" name="直接箭头连接符 148"/>
          <p:cNvCxnSpPr/>
          <p:nvPr/>
        </p:nvCxnSpPr>
        <p:spPr>
          <a:xfrm flipH="1" flipV="1">
            <a:off x="3073402" y="1797051"/>
            <a:ext cx="17463" cy="3960813"/>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p:nvPr/>
        </p:nvCxnSpPr>
        <p:spPr>
          <a:xfrm flipV="1">
            <a:off x="3173414" y="1797050"/>
            <a:ext cx="4787900" cy="6351"/>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1" name="直接箭头连接符 150"/>
          <p:cNvCxnSpPr/>
          <p:nvPr/>
        </p:nvCxnSpPr>
        <p:spPr>
          <a:xfrm flipH="1">
            <a:off x="7959726" y="1936751"/>
            <a:ext cx="1588" cy="3852863"/>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p:nvPr/>
        </p:nvCxnSpPr>
        <p:spPr>
          <a:xfrm flipH="1">
            <a:off x="6203951" y="5797550"/>
            <a:ext cx="1690688" cy="6351"/>
          </a:xfrm>
          <a:prstGeom prst="straightConnector1">
            <a:avLst/>
          </a:prstGeom>
          <a:ln w="190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358" name="TextBox 3"/>
          <p:cNvSpPr txBox="1">
            <a:spLocks noChangeArrowheads="1"/>
          </p:cNvSpPr>
          <p:nvPr/>
        </p:nvSpPr>
        <p:spPr bwMode="auto">
          <a:xfrm>
            <a:off x="2260602" y="5681664"/>
            <a:ext cx="56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200" b="1">
                <a:solidFill>
                  <a:srgbClr val="000000"/>
                </a:solidFill>
                <a:latin typeface="微软雅黑" panose="020B0503020204020204" pitchFamily="34" charset="-122"/>
                <a:ea typeface="微软雅黑" panose="020B0503020204020204" pitchFamily="34" charset="-122"/>
              </a:rPr>
              <a:t>XX</a:t>
            </a:r>
            <a:r>
              <a:rPr lang="zh-CN" altLang="en-US" sz="1200" b="1">
                <a:solidFill>
                  <a:srgbClr val="000000"/>
                </a:solidFill>
                <a:latin typeface="微软雅黑" panose="020B0503020204020204" pitchFamily="34" charset="-122"/>
                <a:ea typeface="微软雅黑" panose="020B0503020204020204" pitchFamily="34" charset="-122"/>
              </a:rPr>
              <a:t>路</a:t>
            </a:r>
          </a:p>
        </p:txBody>
      </p:sp>
      <p:sp>
        <p:nvSpPr>
          <p:cNvPr id="55359" name="TextBox 3"/>
          <p:cNvSpPr txBox="1">
            <a:spLocks noChangeArrowheads="1"/>
          </p:cNvSpPr>
          <p:nvPr/>
        </p:nvSpPr>
        <p:spPr bwMode="auto">
          <a:xfrm>
            <a:off x="2139951" y="1671640"/>
            <a:ext cx="56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200" b="1">
                <a:solidFill>
                  <a:srgbClr val="000000"/>
                </a:solidFill>
                <a:latin typeface="微软雅黑" panose="020B0503020204020204" pitchFamily="34" charset="-122"/>
                <a:ea typeface="微软雅黑" panose="020B0503020204020204" pitchFamily="34" charset="-122"/>
              </a:rPr>
              <a:t>XX</a:t>
            </a:r>
            <a:r>
              <a:rPr lang="zh-CN" altLang="en-US" sz="1200" b="1">
                <a:solidFill>
                  <a:srgbClr val="000000"/>
                </a:solidFill>
                <a:latin typeface="微软雅黑" panose="020B0503020204020204" pitchFamily="34" charset="-122"/>
                <a:ea typeface="微软雅黑" panose="020B0503020204020204" pitchFamily="34" charset="-122"/>
              </a:rPr>
              <a:t>路</a:t>
            </a:r>
          </a:p>
        </p:txBody>
      </p:sp>
      <p:sp>
        <p:nvSpPr>
          <p:cNvPr id="55360" name="TextBox 3"/>
          <p:cNvSpPr txBox="1">
            <a:spLocks noChangeArrowheads="1"/>
          </p:cNvSpPr>
          <p:nvPr/>
        </p:nvSpPr>
        <p:spPr bwMode="auto">
          <a:xfrm>
            <a:off x="2822575" y="3349626"/>
            <a:ext cx="33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200" b="1">
                <a:solidFill>
                  <a:srgbClr val="000000"/>
                </a:solidFill>
                <a:latin typeface="微软雅黑" panose="020B0503020204020204" pitchFamily="34" charset="-122"/>
                <a:ea typeface="微软雅黑" panose="020B0503020204020204" pitchFamily="34" charset="-122"/>
              </a:rPr>
              <a:t>XX</a:t>
            </a:r>
            <a:r>
              <a:rPr lang="zh-CN" altLang="en-US" sz="1200" b="1">
                <a:solidFill>
                  <a:srgbClr val="000000"/>
                </a:solidFill>
                <a:latin typeface="微软雅黑" panose="020B0503020204020204" pitchFamily="34" charset="-122"/>
                <a:ea typeface="微软雅黑" panose="020B0503020204020204" pitchFamily="34" charset="-122"/>
              </a:rPr>
              <a:t>路</a:t>
            </a:r>
          </a:p>
        </p:txBody>
      </p:sp>
      <p:sp>
        <p:nvSpPr>
          <p:cNvPr id="55361" name="TextBox 3"/>
          <p:cNvSpPr txBox="1">
            <a:spLocks noChangeArrowheads="1"/>
          </p:cNvSpPr>
          <p:nvPr/>
        </p:nvSpPr>
        <p:spPr bwMode="auto">
          <a:xfrm>
            <a:off x="7807326" y="3365502"/>
            <a:ext cx="328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200" b="1">
                <a:solidFill>
                  <a:srgbClr val="000000"/>
                </a:solidFill>
                <a:latin typeface="微软雅黑" panose="020B0503020204020204" pitchFamily="34" charset="-122"/>
                <a:ea typeface="微软雅黑" panose="020B0503020204020204" pitchFamily="34" charset="-122"/>
              </a:rPr>
              <a:t>XX</a:t>
            </a:r>
            <a:r>
              <a:rPr lang="zh-CN" altLang="en-US" sz="1200" b="1">
                <a:solidFill>
                  <a:srgbClr val="000000"/>
                </a:solidFill>
                <a:latin typeface="微软雅黑" panose="020B0503020204020204" pitchFamily="34" charset="-122"/>
                <a:ea typeface="微软雅黑" panose="020B0503020204020204" pitchFamily="34" charset="-122"/>
              </a:rPr>
              <a:t>路</a:t>
            </a:r>
          </a:p>
        </p:txBody>
      </p:sp>
      <p:sp>
        <p:nvSpPr>
          <p:cNvPr id="157" name="圆角矩形标注 156"/>
          <p:cNvSpPr/>
          <p:nvPr/>
        </p:nvSpPr>
        <p:spPr>
          <a:xfrm>
            <a:off x="3343277" y="860426"/>
            <a:ext cx="5895975" cy="709613"/>
          </a:xfrm>
          <a:prstGeom prst="wedgeRoundRectCallout">
            <a:avLst>
              <a:gd name="adj1" fmla="val -3284"/>
              <a:gd name="adj2" fmla="val 68689"/>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CN" sz="1400" i="1" dirty="0">
                <a:solidFill>
                  <a:srgbClr val="FF0000"/>
                </a:solidFill>
                <a:latin typeface="微软雅黑" panose="020B0503020204020204" pitchFamily="34" charset="-122"/>
                <a:ea typeface="微软雅黑" panose="020B0503020204020204" pitchFamily="34" charset="-122"/>
              </a:rPr>
              <a:t>1</a:t>
            </a:r>
            <a:r>
              <a:rPr lang="zh-CN" altLang="en-US" sz="1400" i="1" dirty="0">
                <a:solidFill>
                  <a:srgbClr val="FF0000"/>
                </a:solidFill>
                <a:latin typeface="微软雅黑" panose="020B0503020204020204" pitchFamily="34" charset="-122"/>
                <a:ea typeface="微软雅黑" panose="020B0503020204020204" pitchFamily="34" charset="-122"/>
              </a:rPr>
              <a:t>、落位准确，符合实际情况，如间隔远，标注间隔距离；</a:t>
            </a:r>
            <a:endParaRPr lang="en-US" altLang="zh-CN" sz="1400" i="1" dirty="0">
              <a:solidFill>
                <a:srgbClr val="FF0000"/>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en-US" altLang="zh-CN" sz="1400" i="1" dirty="0">
                <a:solidFill>
                  <a:srgbClr val="FF0000"/>
                </a:solidFill>
                <a:latin typeface="微软雅黑" panose="020B0503020204020204" pitchFamily="34" charset="-122"/>
                <a:ea typeface="微软雅黑" panose="020B0503020204020204" pitchFamily="34" charset="-122"/>
              </a:rPr>
              <a:t>2</a:t>
            </a:r>
            <a:r>
              <a:rPr lang="zh-CN" altLang="en-US" sz="1400" i="1" dirty="0">
                <a:solidFill>
                  <a:srgbClr val="FF0000"/>
                </a:solidFill>
                <a:latin typeface="微软雅黑" panose="020B0503020204020204" pitchFamily="34" charset="-122"/>
                <a:ea typeface="微软雅黑" panose="020B0503020204020204" pitchFamily="34" charset="-122"/>
              </a:rPr>
              <a:t>、拍摄线路准确，与视频相符；</a:t>
            </a:r>
            <a:endParaRPr lang="en-US" altLang="zh-CN" sz="1400" i="1" dirty="0">
              <a:solidFill>
                <a:srgbClr val="FF0000"/>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en-US" altLang="zh-CN" sz="1400" i="1" dirty="0">
                <a:solidFill>
                  <a:srgbClr val="FF0000"/>
                </a:solidFill>
                <a:latin typeface="微软雅黑" panose="020B0503020204020204" pitchFamily="34" charset="-122"/>
                <a:ea typeface="微软雅黑" panose="020B0503020204020204" pitchFamily="34" charset="-122"/>
              </a:rPr>
              <a:t>3</a:t>
            </a:r>
            <a:r>
              <a:rPr lang="zh-CN" altLang="en-US" sz="1400" i="1" dirty="0">
                <a:solidFill>
                  <a:srgbClr val="FF0000"/>
                </a:solidFill>
                <a:latin typeface="微软雅黑" panose="020B0503020204020204" pitchFamily="34" charset="-122"/>
                <a:ea typeface="微软雅黑" panose="020B0503020204020204" pitchFamily="34" charset="-122"/>
              </a:rPr>
              <a:t>、品牌不多标注，也不漏标。</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113" y="801690"/>
            <a:ext cx="5680075"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8632826" y="355601"/>
            <a:ext cx="2219325" cy="461665"/>
          </a:xfrm>
          <a:prstGeom prst="wedgeRectCallout">
            <a:avLst>
              <a:gd name="adj1" fmla="val 7972"/>
              <a:gd name="adj2" fmla="val 81641"/>
            </a:avLst>
          </a:prstGeom>
          <a:solidFill>
            <a:schemeClr val="bg1">
              <a:lumMod val="65000"/>
            </a:schemeClr>
          </a:solidFill>
          <a:ln w="38100">
            <a:noFill/>
            <a:prstDash val="dashDot"/>
          </a:ln>
        </p:spPr>
        <p:txBody>
          <a:bodyPr>
            <a:spAutoFit/>
          </a:bodyPr>
          <a:lstStyle/>
          <a:p>
            <a:pPr eaLnBrk="1" fontAlgn="auto" hangingPunct="1">
              <a:spcBef>
                <a:spcPts val="0"/>
              </a:spcBef>
              <a:spcAft>
                <a:spcPts val="0"/>
              </a:spcAft>
              <a:defRPr/>
            </a:pPr>
            <a:r>
              <a:rPr lang="zh-CN" altLang="en-US" sz="1200" b="1" dirty="0">
                <a:solidFill>
                  <a:srgbClr val="FF0000"/>
                </a:solidFill>
                <a:latin typeface="微软雅黑" panose="020B0503020204020204" pitchFamily="34" charset="-122"/>
                <a:ea typeface="微软雅黑" panose="020B0503020204020204" pitchFamily="34" charset="-122"/>
              </a:rPr>
              <a:t>平面图标明拟建店平面结构及各功能区面积等</a:t>
            </a:r>
            <a:r>
              <a:rPr lang="zh-CN" altLang="en-US" sz="1200" b="1" dirty="0">
                <a:solidFill>
                  <a:srgbClr val="111313"/>
                </a:solidFill>
                <a:latin typeface="微软雅黑" panose="020B0503020204020204" pitchFamily="34" charset="-122"/>
                <a:ea typeface="微软雅黑" panose="020B0503020204020204" pitchFamily="34" charset="-122"/>
              </a:rPr>
              <a:t>。</a:t>
            </a:r>
            <a:endParaRPr lang="en-US" altLang="zh-CN" sz="1200" b="1" dirty="0">
              <a:solidFill>
                <a:srgbClr val="111313"/>
              </a:solidFill>
              <a:latin typeface="微软雅黑" panose="020B0503020204020204" pitchFamily="34" charset="-122"/>
              <a:ea typeface="微软雅黑" panose="020B0503020204020204" pitchFamily="34" charset="-122"/>
            </a:endParaRPr>
          </a:p>
        </p:txBody>
      </p:sp>
      <p:sp>
        <p:nvSpPr>
          <p:cNvPr id="56324" name="圆角矩形 14"/>
          <p:cNvSpPr>
            <a:spLocks noChangeArrowheads="1"/>
          </p:cNvSpPr>
          <p:nvPr/>
        </p:nvSpPr>
        <p:spPr bwMode="auto">
          <a:xfrm>
            <a:off x="409576" y="371477"/>
            <a:ext cx="6659563" cy="4937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b="1" dirty="0">
                <a:solidFill>
                  <a:srgbClr val="000000"/>
                </a:solidFill>
                <a:latin typeface="微软雅黑" panose="020B0503020204020204" pitchFamily="34" charset="-122"/>
                <a:ea typeface="微软雅黑" panose="020B0503020204020204" pitchFamily="34" charset="-122"/>
              </a:rPr>
              <a:t>3</a:t>
            </a:r>
            <a:r>
              <a:rPr lang="en-US" altLang="zh-CN" b="1" dirty="0" smtClean="0">
                <a:solidFill>
                  <a:srgbClr val="000000"/>
                </a:solidFill>
                <a:latin typeface="微软雅黑" panose="020B0503020204020204" pitchFamily="34" charset="-122"/>
                <a:ea typeface="微软雅黑" panose="020B0503020204020204" pitchFamily="34" charset="-122"/>
              </a:rPr>
              <a:t>.1</a:t>
            </a:r>
            <a:r>
              <a:rPr lang="zh-CN" altLang="en-US" b="1" dirty="0">
                <a:solidFill>
                  <a:srgbClr val="000000"/>
                </a:solidFill>
                <a:latin typeface="微软雅黑" panose="020B0503020204020204" pitchFamily="34" charset="-122"/>
                <a:ea typeface="微软雅黑" panose="020B0503020204020204" pitchFamily="34" charset="-122"/>
              </a:rPr>
              <a:t>拟建场地地理位置及平面图</a:t>
            </a:r>
          </a:p>
        </p:txBody>
      </p:sp>
      <p:graphicFrame>
        <p:nvGraphicFramePr>
          <p:cNvPr id="2" name="表格 1"/>
          <p:cNvGraphicFramePr>
            <a:graphicFrameLocks noGrp="1"/>
          </p:cNvGraphicFramePr>
          <p:nvPr>
            <p:extLst>
              <p:ext uri="{D42A27DB-BD31-4B8C-83A1-F6EECF244321}">
                <p14:modId xmlns:p14="http://schemas.microsoft.com/office/powerpoint/2010/main" val="4249124068"/>
              </p:ext>
            </p:extLst>
          </p:nvPr>
        </p:nvGraphicFramePr>
        <p:xfrm>
          <a:off x="481014" y="4789488"/>
          <a:ext cx="11306185" cy="1331913"/>
        </p:xfrm>
        <a:graphic>
          <a:graphicData uri="http://schemas.openxmlformats.org/drawingml/2006/table">
            <a:tbl>
              <a:tblPr>
                <a:tableStyleId>{073A0DAA-6AF3-43AB-8588-CEC1D06C72B9}</a:tableStyleId>
              </a:tblPr>
              <a:tblGrid>
                <a:gridCol w="1027835">
                  <a:extLst>
                    <a:ext uri="{9D8B030D-6E8A-4147-A177-3AD203B41FA5}">
                      <a16:colId xmlns:a16="http://schemas.microsoft.com/office/drawing/2014/main" val="775047975"/>
                    </a:ext>
                  </a:extLst>
                </a:gridCol>
                <a:gridCol w="1027835">
                  <a:extLst>
                    <a:ext uri="{9D8B030D-6E8A-4147-A177-3AD203B41FA5}">
                      <a16:colId xmlns:a16="http://schemas.microsoft.com/office/drawing/2014/main" val="414012268"/>
                    </a:ext>
                  </a:extLst>
                </a:gridCol>
                <a:gridCol w="1027835">
                  <a:extLst>
                    <a:ext uri="{9D8B030D-6E8A-4147-A177-3AD203B41FA5}">
                      <a16:colId xmlns:a16="http://schemas.microsoft.com/office/drawing/2014/main" val="1211040873"/>
                    </a:ext>
                  </a:extLst>
                </a:gridCol>
                <a:gridCol w="1027835">
                  <a:extLst>
                    <a:ext uri="{9D8B030D-6E8A-4147-A177-3AD203B41FA5}">
                      <a16:colId xmlns:a16="http://schemas.microsoft.com/office/drawing/2014/main" val="1386087821"/>
                    </a:ext>
                  </a:extLst>
                </a:gridCol>
                <a:gridCol w="1027835">
                  <a:extLst>
                    <a:ext uri="{9D8B030D-6E8A-4147-A177-3AD203B41FA5}">
                      <a16:colId xmlns:a16="http://schemas.microsoft.com/office/drawing/2014/main" val="2728002174"/>
                    </a:ext>
                  </a:extLst>
                </a:gridCol>
                <a:gridCol w="1027835">
                  <a:extLst>
                    <a:ext uri="{9D8B030D-6E8A-4147-A177-3AD203B41FA5}">
                      <a16:colId xmlns:a16="http://schemas.microsoft.com/office/drawing/2014/main" val="1099243457"/>
                    </a:ext>
                  </a:extLst>
                </a:gridCol>
                <a:gridCol w="1027835">
                  <a:extLst>
                    <a:ext uri="{9D8B030D-6E8A-4147-A177-3AD203B41FA5}">
                      <a16:colId xmlns:a16="http://schemas.microsoft.com/office/drawing/2014/main" val="4259781125"/>
                    </a:ext>
                  </a:extLst>
                </a:gridCol>
                <a:gridCol w="1027835">
                  <a:extLst>
                    <a:ext uri="{9D8B030D-6E8A-4147-A177-3AD203B41FA5}">
                      <a16:colId xmlns:a16="http://schemas.microsoft.com/office/drawing/2014/main" val="3429335760"/>
                    </a:ext>
                  </a:extLst>
                </a:gridCol>
                <a:gridCol w="1027835">
                  <a:extLst>
                    <a:ext uri="{9D8B030D-6E8A-4147-A177-3AD203B41FA5}">
                      <a16:colId xmlns:a16="http://schemas.microsoft.com/office/drawing/2014/main" val="1426226284"/>
                    </a:ext>
                  </a:extLst>
                </a:gridCol>
                <a:gridCol w="1027835">
                  <a:extLst>
                    <a:ext uri="{9D8B030D-6E8A-4147-A177-3AD203B41FA5}">
                      <a16:colId xmlns:a16="http://schemas.microsoft.com/office/drawing/2014/main" val="3563609727"/>
                    </a:ext>
                  </a:extLst>
                </a:gridCol>
                <a:gridCol w="1027835">
                  <a:extLst>
                    <a:ext uri="{9D8B030D-6E8A-4147-A177-3AD203B41FA5}">
                      <a16:colId xmlns:a16="http://schemas.microsoft.com/office/drawing/2014/main" val="4014734716"/>
                    </a:ext>
                  </a:extLst>
                </a:gridCol>
              </a:tblGrid>
              <a:tr h="188847">
                <a:tc>
                  <a:txBody>
                    <a:bodyPr/>
                    <a:lstStyle/>
                    <a:p>
                      <a:pPr algn="ctr" rtl="0" fontAlgn="ctr"/>
                      <a:r>
                        <a:rPr lang="zh-CN" altLang="en-US" sz="1100" b="1" i="0" u="none" strike="noStrike" dirty="0">
                          <a:solidFill>
                            <a:srgbClr val="000000"/>
                          </a:solidFill>
                          <a:effectLst/>
                          <a:latin typeface="微软雅黑" panose="020B0503020204020204" pitchFamily="34" charset="-122"/>
                          <a:ea typeface="微软雅黑" panose="020B0503020204020204" pitchFamily="34" charset="-122"/>
                        </a:rPr>
                        <a:t>拟建场地地址</a:t>
                      </a: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gridSpan="10">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b="1" u="sng" dirty="0">
                          <a:solidFill>
                            <a:srgbClr val="FF0000"/>
                          </a:solidFill>
                          <a:latin typeface="微软雅黑" panose="020B0503020204020204" pitchFamily="34" charset="-122"/>
                          <a:ea typeface="微软雅黑" panose="020B0503020204020204" pitchFamily="34" charset="-122"/>
                        </a:rPr>
                        <a:t>（详细地址具体到省</a:t>
                      </a:r>
                      <a:r>
                        <a:rPr lang="en-US" altLang="zh-CN" sz="1100" b="1" u="sng" dirty="0">
                          <a:solidFill>
                            <a:srgbClr val="FF0000"/>
                          </a:solidFill>
                          <a:latin typeface="微软雅黑" panose="020B0503020204020204" pitchFamily="34" charset="-122"/>
                          <a:ea typeface="微软雅黑" panose="020B0503020204020204" pitchFamily="34" charset="-122"/>
                        </a:rPr>
                        <a:t>-</a:t>
                      </a:r>
                      <a:r>
                        <a:rPr lang="zh-CN" altLang="en-US" sz="1100" b="1" u="sng" dirty="0">
                          <a:solidFill>
                            <a:srgbClr val="FF0000"/>
                          </a:solidFill>
                          <a:latin typeface="微软雅黑" panose="020B0503020204020204" pitchFamily="34" charset="-122"/>
                          <a:ea typeface="微软雅黑" panose="020B0503020204020204" pitchFamily="34" charset="-122"/>
                        </a:rPr>
                        <a:t>市</a:t>
                      </a:r>
                      <a:r>
                        <a:rPr lang="en-US" altLang="zh-CN" sz="1100" b="1" u="sng" dirty="0">
                          <a:solidFill>
                            <a:srgbClr val="FF0000"/>
                          </a:solidFill>
                          <a:latin typeface="微软雅黑" panose="020B0503020204020204" pitchFamily="34" charset="-122"/>
                          <a:ea typeface="微软雅黑" panose="020B0503020204020204" pitchFamily="34" charset="-122"/>
                        </a:rPr>
                        <a:t>-</a:t>
                      </a:r>
                      <a:r>
                        <a:rPr lang="zh-CN" altLang="en-US" sz="1100" b="1" u="sng" dirty="0">
                          <a:solidFill>
                            <a:srgbClr val="FF0000"/>
                          </a:solidFill>
                          <a:latin typeface="微软雅黑" panose="020B0503020204020204" pitchFamily="34" charset="-122"/>
                          <a:ea typeface="微软雅黑" panose="020B0503020204020204" pitchFamily="34" charset="-122"/>
                        </a:rPr>
                        <a:t>区</a:t>
                      </a:r>
                      <a:r>
                        <a:rPr lang="en-US" altLang="zh-CN" sz="1100" b="1" u="sng" dirty="0">
                          <a:solidFill>
                            <a:srgbClr val="FF0000"/>
                          </a:solidFill>
                          <a:latin typeface="微软雅黑" panose="020B0503020204020204" pitchFamily="34" charset="-122"/>
                          <a:ea typeface="微软雅黑" panose="020B0503020204020204" pitchFamily="34" charset="-122"/>
                        </a:rPr>
                        <a:t>-</a:t>
                      </a:r>
                      <a:r>
                        <a:rPr lang="zh-CN" altLang="en-US" sz="1100" b="1" u="sng" dirty="0">
                          <a:solidFill>
                            <a:srgbClr val="FF0000"/>
                          </a:solidFill>
                          <a:latin typeface="微软雅黑" panose="020B0503020204020204" pitchFamily="34" charset="-122"/>
                          <a:ea typeface="微软雅黑" panose="020B0503020204020204" pitchFamily="34" charset="-122"/>
                        </a:rPr>
                        <a:t>街道</a:t>
                      </a:r>
                      <a:r>
                        <a:rPr lang="en-US" altLang="zh-CN" sz="1100" b="1" u="sng" dirty="0">
                          <a:solidFill>
                            <a:srgbClr val="FF0000"/>
                          </a:solidFill>
                          <a:latin typeface="微软雅黑" panose="020B0503020204020204" pitchFamily="34" charset="-122"/>
                          <a:ea typeface="微软雅黑" panose="020B0503020204020204" pitchFamily="34" charset="-122"/>
                        </a:rPr>
                        <a:t>-</a:t>
                      </a:r>
                      <a:r>
                        <a:rPr lang="zh-CN" altLang="en-US" sz="1100" b="1" u="sng" dirty="0">
                          <a:solidFill>
                            <a:srgbClr val="FF0000"/>
                          </a:solidFill>
                          <a:latin typeface="微软雅黑" panose="020B0503020204020204" pitchFamily="34" charset="-122"/>
                          <a:ea typeface="微软雅黑" panose="020B0503020204020204" pitchFamily="34" charset="-122"/>
                        </a:rPr>
                        <a:t>门牌号）</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85412365"/>
                  </a:ext>
                </a:extLst>
              </a:tr>
              <a:tr h="363047">
                <a:tc>
                  <a:txBody>
                    <a:bodyPr/>
                    <a:lstStyle/>
                    <a:p>
                      <a:pPr algn="ctr" rtl="0" fontAlgn="ctr"/>
                      <a:r>
                        <a:rPr lang="zh-CN" altLang="en-US" sz="1100" b="1" i="0" u="none" strike="noStrike" dirty="0">
                          <a:solidFill>
                            <a:srgbClr val="000000"/>
                          </a:solidFill>
                          <a:effectLst/>
                          <a:latin typeface="微软雅黑" panose="020B0503020204020204" pitchFamily="34" charset="-122"/>
                          <a:ea typeface="微软雅黑" panose="020B0503020204020204" pitchFamily="34" charset="-122"/>
                        </a:rPr>
                        <a:t>场地位置描述</a:t>
                      </a: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gridSpan="10">
                  <a:txBody>
                    <a:bodyPr/>
                    <a:lstStyle/>
                    <a:p>
                      <a:pPr algn="ctr" rtl="0" fontAlgn="ctr"/>
                      <a:r>
                        <a:rPr lang="zh-CN" altLang="en-US" sz="1100" b="1" u="sng" dirty="0" smtClean="0">
                          <a:solidFill>
                            <a:srgbClr val="FF0000"/>
                          </a:solidFill>
                          <a:latin typeface="微软雅黑" panose="020B0503020204020204" pitchFamily="34" charset="-122"/>
                          <a:ea typeface="微软雅黑" panose="020B0503020204020204" pitchFamily="34" charset="-122"/>
                        </a:rPr>
                        <a:t>（从临街状况、交通便利度、周边客流量等多方位全面分析场地位置情况）</a:t>
                      </a: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hMerge="1">
                  <a:txBody>
                    <a:bodyPr/>
                    <a:lstStyle/>
                    <a:p>
                      <a:pPr algn="ctr" rtl="0" fontAlgn="ct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hMerge="1">
                  <a:txBody>
                    <a:bodyPr/>
                    <a:lstStyle/>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2517183377"/>
                  </a:ext>
                </a:extLst>
              </a:tr>
              <a:tr h="408151">
                <a:tc rowSpan="2">
                  <a:txBody>
                    <a:bodyPr/>
                    <a:lstStyle/>
                    <a:p>
                      <a:pPr algn="ctr" rtl="0" fontAlgn="ctr"/>
                      <a:r>
                        <a:rPr lang="zh-CN" altLang="en-US" sz="1100" b="1" u="none" strike="noStrike" dirty="0">
                          <a:effectLst/>
                          <a:latin typeface="微软雅黑" panose="020B0503020204020204" pitchFamily="34" charset="-122"/>
                          <a:ea typeface="微软雅黑" panose="020B0503020204020204" pitchFamily="34" charset="-122"/>
                        </a:rPr>
                        <a:t>拟建店</a:t>
                      </a:r>
                      <a:br>
                        <a:rPr lang="zh-CN" altLang="en-US" sz="1100" b="1" u="none" strike="noStrike" dirty="0">
                          <a:effectLst/>
                          <a:latin typeface="微软雅黑" panose="020B0503020204020204" pitchFamily="34" charset="-122"/>
                          <a:ea typeface="微软雅黑" panose="020B0503020204020204" pitchFamily="34" charset="-122"/>
                        </a:rPr>
                      </a:br>
                      <a:r>
                        <a:rPr lang="zh-CN" altLang="en-US" sz="1100" b="1" u="none" strike="noStrike" dirty="0">
                          <a:effectLst/>
                          <a:latin typeface="微软雅黑" panose="020B0503020204020204" pitchFamily="34" charset="-122"/>
                          <a:ea typeface="微软雅黑" panose="020B0503020204020204" pitchFamily="34" charset="-122"/>
                        </a:rPr>
                        <a:t>店址尺寸</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a:effectLst/>
                          <a:latin typeface="微软雅黑" panose="020B0503020204020204" pitchFamily="34" charset="-122"/>
                          <a:ea typeface="微软雅黑" panose="020B0503020204020204" pitchFamily="34" charset="-122"/>
                        </a:rPr>
                        <a:t>展厅面宽</a:t>
                      </a:r>
                      <a:endParaRPr lang="en-US" altLang="zh-CN" sz="1100" b="0" u="none" strike="noStrike" dirty="0">
                        <a:effectLst/>
                        <a:latin typeface="微软雅黑" panose="020B0503020204020204" pitchFamily="34" charset="-122"/>
                        <a:ea typeface="微软雅黑" panose="020B0503020204020204" pitchFamily="34" charset="-122"/>
                      </a:endParaRPr>
                    </a:p>
                    <a:p>
                      <a:pPr algn="ctr" rtl="0" fontAlgn="ctr"/>
                      <a:r>
                        <a:rPr lang="en-US" altLang="zh-CN" sz="1100" b="0" u="none" strike="noStrike" dirty="0">
                          <a:effectLst/>
                          <a:latin typeface="微软雅黑" panose="020B0503020204020204" pitchFamily="34" charset="-122"/>
                          <a:ea typeface="微软雅黑" panose="020B0503020204020204" pitchFamily="34" charset="-122"/>
                        </a:rPr>
                        <a:t>(</a:t>
                      </a:r>
                      <a:r>
                        <a:rPr lang="en-US" sz="1100" b="0" u="none" strike="noStrike" dirty="0">
                          <a:effectLst/>
                          <a:latin typeface="微软雅黑" panose="020B0503020204020204" pitchFamily="34" charset="-122"/>
                          <a:ea typeface="微软雅黑" panose="020B0503020204020204" pitchFamily="34" charset="-122"/>
                        </a:rPr>
                        <a:t>m)</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a:effectLst/>
                          <a:latin typeface="微软雅黑" panose="020B0503020204020204" pitchFamily="34" charset="-122"/>
                          <a:ea typeface="微软雅黑" panose="020B0503020204020204" pitchFamily="34" charset="-122"/>
                        </a:rPr>
                        <a:t>展厅净空高</a:t>
                      </a:r>
                      <a:endParaRPr lang="en-US" altLang="zh-CN" sz="1100" b="0" u="none" strike="noStrike" dirty="0">
                        <a:effectLst/>
                        <a:latin typeface="微软雅黑" panose="020B0503020204020204" pitchFamily="34" charset="-122"/>
                        <a:ea typeface="微软雅黑" panose="020B0503020204020204" pitchFamily="34" charset="-122"/>
                      </a:endParaRPr>
                    </a:p>
                    <a:p>
                      <a:pPr algn="ctr" rtl="0" fontAlgn="ctr"/>
                      <a:r>
                        <a:rPr lang="en-US" altLang="zh-CN" sz="1100" b="0" u="none" strike="noStrike" dirty="0">
                          <a:effectLst/>
                          <a:latin typeface="微软雅黑" panose="020B0503020204020204" pitchFamily="34" charset="-122"/>
                          <a:ea typeface="微软雅黑" panose="020B0503020204020204" pitchFamily="34" charset="-122"/>
                        </a:rPr>
                        <a:t>(</a:t>
                      </a:r>
                      <a:r>
                        <a:rPr lang="en-US" sz="1100" b="0" u="none" strike="noStrike" dirty="0">
                          <a:effectLst/>
                          <a:latin typeface="微软雅黑" panose="020B0503020204020204" pitchFamily="34" charset="-122"/>
                          <a:ea typeface="微软雅黑" panose="020B0503020204020204" pitchFamily="34" charset="-122"/>
                        </a:rPr>
                        <a:t>m)</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a:effectLst/>
                          <a:latin typeface="微软雅黑" panose="020B0503020204020204" pitchFamily="34" charset="-122"/>
                          <a:ea typeface="微软雅黑" panose="020B0503020204020204" pitchFamily="34" charset="-122"/>
                        </a:rPr>
                        <a:t>展示区进深（</a:t>
                      </a:r>
                      <a:r>
                        <a:rPr lang="en-US" altLang="zh-CN" sz="1100" b="0" u="none" strike="noStrike" dirty="0">
                          <a:effectLst/>
                          <a:latin typeface="微软雅黑" panose="020B0503020204020204" pitchFamily="34" charset="-122"/>
                          <a:ea typeface="微软雅黑" panose="020B0503020204020204" pitchFamily="34" charset="-122"/>
                        </a:rPr>
                        <a:t>m</a:t>
                      </a:r>
                      <a:r>
                        <a:rPr lang="zh-CN" altLang="en-US" sz="1100" b="0" u="none" strike="noStrike" dirty="0">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smtClean="0">
                          <a:effectLst/>
                          <a:latin typeface="微软雅黑" panose="020B0503020204020204" pitchFamily="34" charset="-122"/>
                          <a:ea typeface="微软雅黑" panose="020B0503020204020204" pitchFamily="34" charset="-122"/>
                        </a:rPr>
                        <a:t>销售区面积</a:t>
                      </a:r>
                      <a:endParaRPr lang="en-US" altLang="zh-CN" sz="1100" b="0" u="none" strike="noStrike" dirty="0">
                        <a:effectLst/>
                        <a:latin typeface="微软雅黑" panose="020B0503020204020204" pitchFamily="34" charset="-122"/>
                        <a:ea typeface="微软雅黑" panose="020B0503020204020204" pitchFamily="34" charset="-122"/>
                      </a:endParaRPr>
                    </a:p>
                    <a:p>
                      <a:pPr algn="ctr" rtl="0" fontAlgn="ctr"/>
                      <a:r>
                        <a:rPr lang="en-US" altLang="zh-CN" sz="1100" b="0" u="none" strike="noStrike" dirty="0">
                          <a:effectLst/>
                          <a:latin typeface="微软雅黑" panose="020B0503020204020204" pitchFamily="34" charset="-122"/>
                          <a:ea typeface="微软雅黑" panose="020B0503020204020204" pitchFamily="34" charset="-122"/>
                        </a:rPr>
                        <a:t>(㎡)</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smtClean="0">
                          <a:effectLst/>
                          <a:latin typeface="微软雅黑" panose="020B0503020204020204" pitchFamily="34" charset="-122"/>
                          <a:ea typeface="微软雅黑" panose="020B0503020204020204" pitchFamily="34" charset="-122"/>
                        </a:rPr>
                        <a:t>交付区面积</a:t>
                      </a:r>
                      <a:endParaRPr lang="en-US" altLang="zh-CN" sz="1100" b="0" u="none" strike="noStrike" dirty="0">
                        <a:effectLst/>
                        <a:latin typeface="微软雅黑" panose="020B0503020204020204" pitchFamily="34" charset="-122"/>
                        <a:ea typeface="微软雅黑" panose="020B0503020204020204" pitchFamily="34" charset="-122"/>
                      </a:endParaRPr>
                    </a:p>
                    <a:p>
                      <a:pPr algn="ctr" rtl="0" fontAlgn="ctr"/>
                      <a:r>
                        <a:rPr lang="en-US" altLang="zh-CN" sz="1100" b="0" u="none" strike="noStrike" dirty="0">
                          <a:effectLst/>
                          <a:latin typeface="微软雅黑" panose="020B0503020204020204" pitchFamily="34" charset="-122"/>
                          <a:ea typeface="微软雅黑" panose="020B0503020204020204" pitchFamily="34" charset="-122"/>
                        </a:rPr>
                        <a:t>(㎡)</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0" u="none" strike="noStrike" dirty="0" smtClean="0">
                          <a:effectLst/>
                          <a:latin typeface="微软雅黑" panose="020B0503020204020204" pitchFamily="34" charset="-122"/>
                          <a:ea typeface="微软雅黑" panose="020B0503020204020204" pitchFamily="34" charset="-122"/>
                        </a:rPr>
                        <a:t>服务区面积</a:t>
                      </a:r>
                      <a:endParaRPr lang="en-US" altLang="zh-CN" sz="1100" b="0" u="none" strike="noStrike" dirty="0">
                        <a:effectLst/>
                        <a:latin typeface="微软雅黑" panose="020B0503020204020204" pitchFamily="34" charset="-122"/>
                        <a:ea typeface="微软雅黑" panose="020B0503020204020204" pitchFamily="34" charset="-122"/>
                      </a:endParaRPr>
                    </a:p>
                    <a:p>
                      <a:pPr algn="ctr" rtl="0" fontAlgn="ctr"/>
                      <a:r>
                        <a:rPr lang="en-US" altLang="zh-CN" sz="1100" b="0" u="none" strike="noStrike" dirty="0">
                          <a:effectLst/>
                          <a:latin typeface="微软雅黑" panose="020B0503020204020204" pitchFamily="34" charset="-122"/>
                          <a:ea typeface="微软雅黑" panose="020B0503020204020204" pitchFamily="34" charset="-122"/>
                        </a:rPr>
                        <a:t>(㎡)</a:t>
                      </a:r>
                      <a:endParaRPr lang="en-US" altLang="zh-CN"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0" dirty="0" smtClean="0">
                          <a:solidFill>
                            <a:schemeClr val="tx1"/>
                          </a:solidFill>
                          <a:effectLst/>
                          <a:latin typeface="微软雅黑" panose="020B0503020204020204" pitchFamily="34" charset="-122"/>
                          <a:ea typeface="微软雅黑" panose="020B0503020204020204" pitchFamily="34" charset="-122"/>
                        </a:rPr>
                        <a:t>专用停车场面积</a:t>
                      </a:r>
                      <a:r>
                        <a:rPr lang="en-US" altLang="zh-CN" sz="1100" b="0" dirty="0" smtClean="0">
                          <a:solidFill>
                            <a:schemeClr val="tx1"/>
                          </a:solidFill>
                          <a:effectLst/>
                          <a:latin typeface="微软雅黑" panose="020B0503020204020204" pitchFamily="34" charset="-122"/>
                          <a:ea typeface="微软雅黑" panose="020B0503020204020204" pitchFamily="34" charset="-122"/>
                        </a:rPr>
                        <a:t>(m</a:t>
                      </a:r>
                      <a:r>
                        <a:rPr lang="en-US" altLang="zh-CN" sz="1100" b="0" baseline="30000" dirty="0" smtClean="0">
                          <a:solidFill>
                            <a:schemeClr val="tx1"/>
                          </a:solidFill>
                          <a:effectLst/>
                          <a:latin typeface="微软雅黑" panose="020B0503020204020204" pitchFamily="34" charset="-122"/>
                          <a:ea typeface="微软雅黑" panose="020B0503020204020204" pitchFamily="34" charset="-122"/>
                        </a:rPr>
                        <a:t>2</a:t>
                      </a:r>
                      <a:r>
                        <a:rPr lang="en-US" altLang="zh-CN" sz="1100" b="0" dirty="0" smtClean="0">
                          <a:solidFill>
                            <a:schemeClr val="tx1"/>
                          </a:solidFill>
                          <a:effectLst/>
                          <a:latin typeface="微软雅黑" panose="020B0503020204020204" pitchFamily="34" charset="-122"/>
                          <a:ea typeface="微软雅黑" panose="020B0503020204020204" pitchFamily="34" charset="-122"/>
                        </a:rPr>
                        <a:t>)</a:t>
                      </a: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0" dirty="0" smtClean="0">
                          <a:solidFill>
                            <a:schemeClr val="tx1"/>
                          </a:solidFill>
                          <a:effectLst/>
                          <a:latin typeface="微软雅黑" panose="020B0503020204020204" pitchFamily="34" charset="-122"/>
                          <a:ea typeface="微软雅黑" panose="020B0503020204020204" pitchFamily="34" charset="-122"/>
                        </a:rPr>
                        <a:t>电容</a:t>
                      </a:r>
                      <a:r>
                        <a:rPr lang="en-US" altLang="zh-CN" sz="1100" b="0" dirty="0" smtClean="0">
                          <a:solidFill>
                            <a:schemeClr val="tx1"/>
                          </a:solidFill>
                          <a:effectLst/>
                          <a:latin typeface="微软雅黑" panose="020B0503020204020204" pitchFamily="34" charset="-122"/>
                          <a:ea typeface="微软雅黑" panose="020B0503020204020204" pitchFamily="34" charset="-122"/>
                        </a:rPr>
                        <a:t>(KW)</a:t>
                      </a:r>
                      <a:endParaRPr lang="zh-CN" altLang="en-US" sz="1100" b="0" dirty="0" smtClean="0">
                        <a:solidFill>
                          <a:schemeClr val="tx1"/>
                        </a:solidFill>
                        <a:effectLst/>
                        <a:latin typeface="微软雅黑" panose="020B0503020204020204" pitchFamily="34" charset="-122"/>
                        <a:ea typeface="微软雅黑" panose="020B0503020204020204" pitchFamily="34" charset="-122"/>
                      </a:endParaRPr>
                    </a:p>
                    <a:p>
                      <a:pPr algn="ctr" rtl="0" fontAlgn="ctr"/>
                      <a:endParaRPr lang="en-US" altLang="zh-CN" sz="1100" b="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algn="ctr" rtl="0" fontAlgn="ctr"/>
                      <a:r>
                        <a:rPr lang="zh-CN" altLang="en-US" sz="1100" b="1" u="none" strike="noStrike" dirty="0" smtClean="0">
                          <a:effectLst/>
                          <a:latin typeface="微软雅黑" panose="020B0503020204020204" pitchFamily="34" charset="-122"/>
                          <a:ea typeface="微软雅黑" panose="020B0503020204020204" pitchFamily="34" charset="-122"/>
                        </a:rPr>
                        <a:t>室内总面积</a:t>
                      </a:r>
                      <a:endParaRPr lang="en-US" altLang="zh-CN" sz="1100" b="1" u="none" strike="noStrike" dirty="0" smtClean="0">
                        <a:effectLst/>
                        <a:latin typeface="微软雅黑" panose="020B0503020204020204" pitchFamily="34" charset="-122"/>
                        <a:ea typeface="微软雅黑" panose="020B0503020204020204" pitchFamily="34" charset="-122"/>
                      </a:endParaRPr>
                    </a:p>
                    <a:p>
                      <a:pPr algn="ctr" rtl="0" fontAlgn="ctr"/>
                      <a:r>
                        <a:rPr lang="en-US" altLang="zh-CN" sz="1100" b="1" u="none" strike="noStrike" dirty="0" smtClean="0">
                          <a:effectLst/>
                          <a:latin typeface="微软雅黑" panose="020B0503020204020204" pitchFamily="34" charset="-122"/>
                          <a:ea typeface="微软雅黑" panose="020B0503020204020204" pitchFamily="34" charset="-122"/>
                        </a:rPr>
                        <a:t>(㎡)</a:t>
                      </a:r>
                      <a:endParaRPr lang="en-US" altLang="zh-CN" sz="1100" b="1"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1" dirty="0" smtClean="0">
                          <a:effectLst/>
                          <a:latin typeface="微软雅黑" panose="020B0503020204020204" pitchFamily="34" charset="-122"/>
                          <a:ea typeface="微软雅黑" panose="020B0503020204020204" pitchFamily="34" charset="-122"/>
                        </a:rPr>
                        <a:t>等级预估</a:t>
                      </a:r>
                    </a:p>
                    <a:p>
                      <a:pPr algn="ctr" rtl="0" fontAlgn="ctr"/>
                      <a:endParaRPr lang="en-US" altLang="zh-CN"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tcPr>
                </a:tc>
                <a:extLst>
                  <a:ext uri="{0D108BD9-81ED-4DB2-BD59-A6C34878D82A}">
                    <a16:rowId xmlns:a16="http://schemas.microsoft.com/office/drawing/2014/main" val="205673757"/>
                  </a:ext>
                </a:extLst>
              </a:tr>
              <a:tr h="371868">
                <a:tc vMerge="1">
                  <a:txBody>
                    <a:bodyPr/>
                    <a:lstStyle/>
                    <a:p>
                      <a:endParaRPr lang="zh-CN" altLang="en-US"/>
                    </a:p>
                  </a:txBody>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35</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6</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20</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700</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zh-CN" altLang="en-US" sz="1100" b="1" u="none" strike="noStrike" dirty="0">
                          <a:effectLst/>
                          <a:latin typeface="微软雅黑" panose="020B0503020204020204" pitchFamily="34" charset="-122"/>
                          <a:ea typeface="微软雅黑" panose="020B0503020204020204" pitchFamily="34" charset="-122"/>
                        </a:rPr>
                        <a:t>　</a:t>
                      </a:r>
                      <a:r>
                        <a:rPr lang="en-US" altLang="zh-CN" sz="1100" b="1" u="none" strike="noStrike" dirty="0" smtClean="0">
                          <a:effectLst/>
                          <a:latin typeface="微软雅黑" panose="020B0503020204020204" pitchFamily="34" charset="-122"/>
                          <a:ea typeface="微软雅黑" panose="020B0503020204020204" pitchFamily="34" charset="-122"/>
                        </a:rPr>
                        <a:t>200</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zh-CN" altLang="en-US" sz="1100" b="1" u="none" strike="noStrike" dirty="0">
                          <a:effectLst/>
                          <a:latin typeface="微软雅黑" panose="020B0503020204020204" pitchFamily="34" charset="-122"/>
                          <a:ea typeface="微软雅黑" panose="020B0503020204020204" pitchFamily="34" charset="-122"/>
                        </a:rPr>
                        <a:t>　</a:t>
                      </a:r>
                      <a:r>
                        <a:rPr lang="en-US" altLang="zh-CN" sz="1100" b="1" u="none" strike="noStrike" dirty="0" smtClean="0">
                          <a:effectLst/>
                          <a:latin typeface="微软雅黑" panose="020B0503020204020204" pitchFamily="34" charset="-122"/>
                          <a:ea typeface="微软雅黑" panose="020B0503020204020204" pitchFamily="34" charset="-122"/>
                        </a:rPr>
                        <a:t>1900</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300</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300</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2600</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tc>
                  <a:txBody>
                    <a:bodyPr/>
                    <a:lstStyle/>
                    <a:p>
                      <a:pPr algn="ctr" fontAlgn="ctr"/>
                      <a:r>
                        <a:rPr lang="en-US" altLang="zh-CN" sz="1100" b="1" u="none" strike="noStrike" dirty="0" smtClean="0">
                          <a:effectLst/>
                          <a:latin typeface="微软雅黑" panose="020B0503020204020204" pitchFamily="34" charset="-122"/>
                          <a:ea typeface="微软雅黑" panose="020B0503020204020204" pitchFamily="34" charset="-122"/>
                        </a:rPr>
                        <a:t>B</a:t>
                      </a:r>
                      <a:r>
                        <a:rPr lang="zh-CN" altLang="en-US" sz="1100" b="1" u="none" strike="noStrike" dirty="0">
                          <a:effectLst/>
                          <a:latin typeface="微软雅黑" panose="020B0503020204020204" pitchFamily="34" charset="-122"/>
                          <a:ea typeface="微软雅黑" panose="020B0503020204020204" pitchFamily="34" charset="-122"/>
                        </a:rPr>
                        <a:t>　</a:t>
                      </a:r>
                      <a:endParaRPr lang="zh-CN" altLang="en-US" sz="11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31" marB="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2694449650"/>
                  </a:ext>
                </a:extLst>
              </a:tr>
            </a:tbl>
          </a:graphicData>
        </a:graphic>
      </p:graphicFrame>
      <p:grpSp>
        <p:nvGrpSpPr>
          <p:cNvPr id="56368" name="组合 7"/>
          <p:cNvGrpSpPr>
            <a:grpSpLocks/>
          </p:cNvGrpSpPr>
          <p:nvPr/>
        </p:nvGrpSpPr>
        <p:grpSpPr bwMode="auto">
          <a:xfrm>
            <a:off x="566739" y="912814"/>
            <a:ext cx="5437187" cy="3638551"/>
            <a:chOff x="-13647" y="642521"/>
            <a:chExt cx="11970575" cy="5826518"/>
          </a:xfrm>
        </p:grpSpPr>
        <p:pic>
          <p:nvPicPr>
            <p:cNvPr id="56372"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47" y="642521"/>
              <a:ext cx="11970575" cy="582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7419" y="2077261"/>
              <a:ext cx="925011" cy="48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4"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6746" y="4417534"/>
              <a:ext cx="758873" cy="43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5"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9679" y="5430198"/>
              <a:ext cx="636730" cy="57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218455" y="1031463"/>
              <a:ext cx="2530423" cy="9685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Calibri" panose="020F0502020204030204"/>
              </a:endParaRPr>
            </a:p>
          </p:txBody>
        </p:sp>
        <p:sp>
          <p:nvSpPr>
            <p:cNvPr id="17" name="矩形 16"/>
            <p:cNvSpPr/>
            <p:nvPr/>
          </p:nvSpPr>
          <p:spPr>
            <a:xfrm>
              <a:off x="5435148" y="1333975"/>
              <a:ext cx="534745" cy="4169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prstClr val="white"/>
                  </a:solidFill>
                  <a:latin typeface="微软雅黑" panose="020B0503020204020204" pitchFamily="34" charset="-122"/>
                  <a:ea typeface="微软雅黑" panose="020B0503020204020204" pitchFamily="34" charset="-122"/>
                </a:rPr>
                <a:t>L</a:t>
              </a:r>
              <a:endParaRPr lang="zh-CN" altLang="en-US" dirty="0">
                <a:solidFill>
                  <a:prstClr val="white"/>
                </a:solidFill>
                <a:latin typeface="微软雅黑" panose="020B0503020204020204" pitchFamily="34" charset="-122"/>
                <a:ea typeface="微软雅黑" panose="020B0503020204020204" pitchFamily="34" charset="-122"/>
              </a:endParaRPr>
            </a:p>
          </p:txBody>
        </p:sp>
        <p:pic>
          <p:nvPicPr>
            <p:cNvPr id="56378" name="图片 2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98201" y="3720911"/>
              <a:ext cx="649029" cy="15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9" name="图片 2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0278" y="3565039"/>
              <a:ext cx="874282" cy="26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0" name="图片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1582" y="6163896"/>
              <a:ext cx="649029" cy="15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文本框 23"/>
          <p:cNvSpPr txBox="1"/>
          <p:nvPr/>
        </p:nvSpPr>
        <p:spPr>
          <a:xfrm>
            <a:off x="3954465" y="603252"/>
            <a:ext cx="2243137" cy="276999"/>
          </a:xfrm>
          <a:prstGeom prst="wedgeRectCallout">
            <a:avLst>
              <a:gd name="adj1" fmla="val -34423"/>
              <a:gd name="adj2" fmla="val 122217"/>
            </a:avLst>
          </a:prstGeom>
          <a:solidFill>
            <a:schemeClr val="bg1">
              <a:lumMod val="65000"/>
            </a:schemeClr>
          </a:solidFill>
          <a:ln w="38100">
            <a:noFill/>
            <a:prstDash val="dashDot"/>
          </a:ln>
        </p:spPr>
        <p:txBody>
          <a:bodyPr>
            <a:spAutoFit/>
          </a:bodyPr>
          <a:lstStyle/>
          <a:p>
            <a:pPr eaLnBrk="1" fontAlgn="auto" hangingPunct="1">
              <a:spcBef>
                <a:spcPts val="0"/>
              </a:spcBef>
              <a:spcAft>
                <a:spcPts val="0"/>
              </a:spcAft>
              <a:defRPr/>
            </a:pPr>
            <a:r>
              <a:rPr lang="zh-CN" altLang="en-US" sz="1200" b="1" dirty="0">
                <a:solidFill>
                  <a:srgbClr val="FF0000"/>
                </a:solidFill>
                <a:latin typeface="微软雅黑" panose="020B0503020204020204" pitchFamily="34" charset="-122"/>
                <a:ea typeface="微软雅黑" panose="020B0503020204020204" pitchFamily="34" charset="-122"/>
              </a:rPr>
              <a:t>卫星图标注拟建场地位置。</a:t>
            </a:r>
            <a:endParaRPr lang="en-US" altLang="zh-CN" sz="1200" b="1" dirty="0">
              <a:solidFill>
                <a:srgbClr val="FF0000"/>
              </a:solidFill>
              <a:latin typeface="微软雅黑" panose="020B0503020204020204" pitchFamily="34" charset="-122"/>
              <a:ea typeface="微软雅黑" panose="020B0503020204020204" pitchFamily="34" charset="-122"/>
            </a:endParaRPr>
          </a:p>
        </p:txBody>
      </p:sp>
      <p:sp>
        <p:nvSpPr>
          <p:cNvPr id="56370" name="矩形标注 19"/>
          <p:cNvSpPr>
            <a:spLocks noChangeArrowheads="1"/>
          </p:cNvSpPr>
          <p:nvPr/>
        </p:nvSpPr>
        <p:spPr bwMode="auto">
          <a:xfrm>
            <a:off x="1984375" y="1181100"/>
            <a:ext cx="965200" cy="314325"/>
          </a:xfrm>
          <a:prstGeom prst="wedgeRectCallout">
            <a:avLst>
              <a:gd name="adj1" fmla="val 63810"/>
              <a:gd name="adj2" fmla="val 79829"/>
            </a:avLst>
          </a:prstGeom>
          <a:solidFill>
            <a:srgbClr val="FFFF00"/>
          </a:solidFill>
          <a:ln w="12700">
            <a:solidFill>
              <a:srgbClr val="FF0000"/>
            </a:solidFill>
            <a:round/>
            <a:headEnd/>
            <a:tailEnd/>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zh-CN" altLang="en-US" sz="1200" b="1">
                <a:solidFill>
                  <a:srgbClr val="000000"/>
                </a:solidFill>
                <a:latin typeface="微软雅黑" panose="020B0503020204020204" pitchFamily="34" charset="-122"/>
                <a:ea typeface="微软雅黑" panose="020B0503020204020204" pitchFamily="34" charset="-122"/>
              </a:rPr>
              <a:t>拟建店</a:t>
            </a:r>
            <a:endParaRPr lang="en-US" altLang="zh-CN" sz="1200" b="1">
              <a:solidFill>
                <a:srgbClr val="000000"/>
              </a:solidFill>
              <a:latin typeface="微软雅黑" panose="020B0503020204020204" pitchFamily="34" charset="-122"/>
              <a:ea typeface="微软雅黑" panose="020B0503020204020204" pitchFamily="34" charset="-122"/>
            </a:endParaRPr>
          </a:p>
        </p:txBody>
      </p:sp>
      <p:sp>
        <p:nvSpPr>
          <p:cNvPr id="25" name="圆角矩形标注 24"/>
          <p:cNvSpPr/>
          <p:nvPr/>
        </p:nvSpPr>
        <p:spPr>
          <a:xfrm>
            <a:off x="7696201" y="4410075"/>
            <a:ext cx="3486151" cy="317500"/>
          </a:xfrm>
          <a:prstGeom prst="wedgeRoundRectCallout">
            <a:avLst>
              <a:gd name="adj1" fmla="val -45624"/>
              <a:gd name="adj2" fmla="val -113619"/>
              <a:gd name="adj3" fmla="val 1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i="1" dirty="0">
                <a:solidFill>
                  <a:srgbClr val="FF0000"/>
                </a:solidFill>
                <a:latin typeface="微软雅黑" panose="020B0503020204020204" pitchFamily="34" charset="-122"/>
                <a:ea typeface="微软雅黑" panose="020B0503020204020204" pitchFamily="34" charset="-122"/>
              </a:rPr>
              <a:t>附件</a:t>
            </a:r>
            <a:r>
              <a:rPr lang="en-US" altLang="zh-CN" sz="1400" i="1" dirty="0">
                <a:solidFill>
                  <a:srgbClr val="FF0000"/>
                </a:solidFill>
                <a:latin typeface="微软雅黑" panose="020B0503020204020204" pitchFamily="34" charset="-122"/>
                <a:ea typeface="微软雅黑" panose="020B0503020204020204" pitchFamily="34" charset="-122"/>
              </a:rPr>
              <a:t>4</a:t>
            </a:r>
            <a:r>
              <a:rPr lang="zh-CN" altLang="en-US" sz="1400" i="1" dirty="0">
                <a:solidFill>
                  <a:srgbClr val="FF0000"/>
                </a:solidFill>
                <a:latin typeface="微软雅黑" panose="020B0503020204020204" pitchFamily="34" charset="-122"/>
                <a:ea typeface="微软雅黑" panose="020B0503020204020204" pitchFamily="34" charset="-122"/>
              </a:rPr>
              <a:t>：完整版原始建筑平面图纸</a:t>
            </a:r>
            <a:endParaRPr lang="zh-CN" altLang="en-US" sz="1400" i="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6977270" y="1181100"/>
            <a:ext cx="1937366" cy="24864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945218" y="1181100"/>
            <a:ext cx="506896" cy="24864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482696" y="1179238"/>
            <a:ext cx="1236172" cy="248643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945218" y="2109644"/>
            <a:ext cx="607291" cy="646331"/>
          </a:xfrm>
          <a:prstGeom prst="rect">
            <a:avLst/>
          </a:prstGeom>
          <a:noFill/>
        </p:spPr>
        <p:txBody>
          <a:bodyPr wrap="square" rtlCol="0">
            <a:spAutoFit/>
          </a:bodyPr>
          <a:lstStyle/>
          <a:p>
            <a:r>
              <a:rPr lang="zh-CN" altLang="en-US" sz="1200" b="1" dirty="0" smtClean="0">
                <a:solidFill>
                  <a:srgbClr val="FF0000"/>
                </a:solidFill>
              </a:rPr>
              <a:t>交付区域</a:t>
            </a:r>
            <a:r>
              <a:rPr lang="en-US" altLang="zh-CN" sz="1200" b="1" dirty="0" smtClean="0">
                <a:solidFill>
                  <a:srgbClr val="FF0000"/>
                </a:solidFill>
              </a:rPr>
              <a:t>200</a:t>
            </a:r>
            <a:r>
              <a:rPr lang="zh-CN" altLang="en-US" sz="1200" b="1" dirty="0" smtClean="0">
                <a:solidFill>
                  <a:srgbClr val="FF0000"/>
                </a:solidFill>
              </a:rPr>
              <a:t>㎡</a:t>
            </a:r>
            <a:endParaRPr lang="zh-CN" altLang="en-US" sz="1200" b="1" dirty="0">
              <a:solidFill>
                <a:srgbClr val="FF0000"/>
              </a:solidFill>
            </a:endParaRPr>
          </a:p>
        </p:txBody>
      </p:sp>
      <p:sp>
        <p:nvSpPr>
          <p:cNvPr id="23" name="文本框 22"/>
          <p:cNvSpPr txBox="1"/>
          <p:nvPr/>
        </p:nvSpPr>
        <p:spPr>
          <a:xfrm>
            <a:off x="7069139" y="2244338"/>
            <a:ext cx="1989451" cy="369332"/>
          </a:xfrm>
          <a:prstGeom prst="rect">
            <a:avLst/>
          </a:prstGeom>
          <a:noFill/>
        </p:spPr>
        <p:txBody>
          <a:bodyPr wrap="squar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销售区域</a:t>
            </a:r>
            <a:r>
              <a:rPr lang="en-US" altLang="zh-CN" dirty="0" smtClean="0">
                <a:solidFill>
                  <a:srgbClr val="FF0000"/>
                </a:solidFill>
                <a:latin typeface="微软雅黑" panose="020B0503020204020204" pitchFamily="34" charset="-122"/>
                <a:ea typeface="微软雅黑" panose="020B0503020204020204" pitchFamily="34" charset="-122"/>
              </a:rPr>
              <a:t>700</a:t>
            </a:r>
            <a:r>
              <a:rPr lang="zh-CN" altLang="en-US" dirty="0" smtClean="0">
                <a:solidFill>
                  <a:srgbClr val="FF0000"/>
                </a:solidFill>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583091" y="2130069"/>
            <a:ext cx="1178843" cy="584775"/>
          </a:xfrm>
          <a:prstGeom prst="rect">
            <a:avLst/>
          </a:prstGeom>
          <a:noFill/>
        </p:spPr>
        <p:txBody>
          <a:bodyPr wrap="square" rtlCol="0">
            <a:spAutoFit/>
          </a:bodyPr>
          <a:lstStyle/>
          <a:p>
            <a:r>
              <a:rPr lang="zh-CN" altLang="en-US" sz="1600" dirty="0" smtClean="0">
                <a:solidFill>
                  <a:srgbClr val="FF0000"/>
                </a:solidFill>
                <a:latin typeface="微软雅黑" panose="020B0503020204020204" pitchFamily="34" charset="-122"/>
                <a:ea typeface="微软雅黑" panose="020B0503020204020204" pitchFamily="34" charset="-122"/>
              </a:rPr>
              <a:t>服务区域</a:t>
            </a:r>
            <a:r>
              <a:rPr lang="en-US" altLang="zh-CN" sz="1600" dirty="0" smtClean="0">
                <a:solidFill>
                  <a:srgbClr val="FF0000"/>
                </a:solidFill>
                <a:latin typeface="微软雅黑" panose="020B0503020204020204" pitchFamily="34" charset="-122"/>
                <a:ea typeface="微软雅黑" panose="020B0503020204020204" pitchFamily="34" charset="-122"/>
              </a:rPr>
              <a:t>1700</a:t>
            </a:r>
            <a:r>
              <a:rPr lang="zh-CN" altLang="en-US" sz="1600" dirty="0" smtClean="0">
                <a:solidFill>
                  <a:srgbClr val="FF0000"/>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cxnSp>
        <p:nvCxnSpPr>
          <p:cNvPr id="6" name="直接箭头连接符 5"/>
          <p:cNvCxnSpPr/>
          <p:nvPr/>
        </p:nvCxnSpPr>
        <p:spPr>
          <a:xfrm>
            <a:off x="6848061" y="1262270"/>
            <a:ext cx="9939" cy="24034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6282929" y="2313394"/>
            <a:ext cx="1989451" cy="369332"/>
          </a:xfrm>
          <a:prstGeom prst="rect">
            <a:avLst/>
          </a:prstGeom>
          <a:noFill/>
        </p:spPr>
        <p:txBody>
          <a:bodyPr wrap="square" rtlCol="0">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35m</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15"/>
          <p:cNvSpPr>
            <a:spLocks noChangeArrowheads="1"/>
          </p:cNvSpPr>
          <p:nvPr/>
        </p:nvSpPr>
        <p:spPr bwMode="auto">
          <a:xfrm>
            <a:off x="3559175" y="-1276350"/>
            <a:ext cx="6094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a:solidFill>
                  <a:srgbClr val="1D1D1A"/>
                </a:solidFill>
              </a:rPr>
              <a:t>		</a:t>
            </a:r>
          </a:p>
          <a:p>
            <a:pPr eaLnBrk="1" hangingPunct="1"/>
            <a:endParaRPr lang="zh-CN" altLang="en-US">
              <a:solidFill>
                <a:srgbClr val="1D1D1A"/>
              </a:solidFill>
            </a:endParaRPr>
          </a:p>
          <a:p>
            <a:pPr eaLnBrk="1" hangingPunct="1"/>
            <a:r>
              <a:rPr lang="zh-CN" altLang="en-US">
                <a:solidFill>
                  <a:srgbClr val="1D1D1A"/>
                </a:solidFill>
              </a:rPr>
              <a:t>	</a:t>
            </a:r>
          </a:p>
        </p:txBody>
      </p:sp>
      <p:sp>
        <p:nvSpPr>
          <p:cNvPr id="58371" name="文本框 3"/>
          <p:cNvSpPr txBox="1">
            <a:spLocks noChangeArrowheads="1"/>
          </p:cNvSpPr>
          <p:nvPr/>
        </p:nvSpPr>
        <p:spPr bwMode="auto">
          <a:xfrm>
            <a:off x="422275" y="425451"/>
            <a:ext cx="90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b="1" dirty="0" smtClean="0">
                <a:solidFill>
                  <a:srgbClr val="1E323C"/>
                </a:solidFill>
                <a:latin typeface="Arial" panose="020B0604020202020204" pitchFamily="34" charset="0"/>
                <a:ea typeface="微软雅黑" panose="020B0503020204020204" pitchFamily="34" charset="-122"/>
                <a:sym typeface="Arial" panose="020B0604020202020204" pitchFamily="34" charset="0"/>
              </a:rPr>
              <a:t>4.1</a:t>
            </a:r>
            <a:r>
              <a:rPr lang="en-US" altLang="zh-CN" b="1" dirty="0">
                <a:solidFill>
                  <a:srgbClr val="1E323C"/>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000000"/>
                </a:solidFill>
                <a:latin typeface="微软雅黑" panose="020B0503020204020204" pitchFamily="34" charset="-122"/>
                <a:ea typeface="微软雅黑" panose="020B0503020204020204" pitchFamily="34" charset="-122"/>
              </a:rPr>
              <a:t>拟建场地</a:t>
            </a:r>
            <a:r>
              <a:rPr lang="zh-CN" altLang="en-US" b="1" dirty="0">
                <a:solidFill>
                  <a:srgbClr val="1E323C"/>
                </a:solidFill>
                <a:latin typeface="Arial" panose="020B0604020202020204" pitchFamily="34" charset="0"/>
                <a:ea typeface="微软雅黑" panose="020B0503020204020204" pitchFamily="34" charset="-122"/>
                <a:sym typeface="Arial" panose="020B0604020202020204" pitchFamily="34" charset="0"/>
              </a:rPr>
              <a:t>照片（外景）</a:t>
            </a:r>
            <a:endParaRPr lang="en-US" altLang="zh-CN" b="1" dirty="0">
              <a:solidFill>
                <a:srgbClr val="1E323C"/>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5" name="直接连接符 4"/>
          <p:cNvCxnSpPr/>
          <p:nvPr/>
        </p:nvCxnSpPr>
        <p:spPr>
          <a:xfrm>
            <a:off x="2381251" y="3349625"/>
            <a:ext cx="7635875"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2381251" y="3681413"/>
            <a:ext cx="7635875" cy="0"/>
          </a:xfrm>
          <a:prstGeom prst="line">
            <a:avLst/>
          </a:prstGeom>
          <a:ln>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374" name="矩形 14"/>
          <p:cNvSpPr>
            <a:spLocks noChangeArrowheads="1"/>
          </p:cNvSpPr>
          <p:nvPr/>
        </p:nvSpPr>
        <p:spPr bwMode="auto">
          <a:xfrm>
            <a:off x="5768976" y="3389313"/>
            <a:ext cx="862116" cy="28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400" b="1">
                <a:solidFill>
                  <a:srgbClr val="000000"/>
                </a:solidFill>
                <a:latin typeface="微软雅黑" panose="020B0503020204020204" pitchFamily="34" charset="-122"/>
                <a:ea typeface="微软雅黑" panose="020B0503020204020204" pitchFamily="34" charset="-122"/>
              </a:rPr>
              <a:t>凤城五路</a:t>
            </a:r>
          </a:p>
        </p:txBody>
      </p:sp>
      <p:sp>
        <p:nvSpPr>
          <p:cNvPr id="58375" name="矩形 20"/>
          <p:cNvSpPr>
            <a:spLocks noChangeArrowheads="1"/>
          </p:cNvSpPr>
          <p:nvPr/>
        </p:nvSpPr>
        <p:spPr bwMode="auto">
          <a:xfrm>
            <a:off x="8932863" y="3092451"/>
            <a:ext cx="539913"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右</a:t>
            </a:r>
            <a:r>
              <a:rPr lang="en-US" altLang="zh-CN" sz="1200">
                <a:solidFill>
                  <a:srgbClr val="000000"/>
                </a:solidFill>
                <a:latin typeface="微软雅黑" panose="020B0503020204020204" pitchFamily="34" charset="-122"/>
                <a:ea typeface="微软雅黑" panose="020B0503020204020204" pitchFamily="34" charset="-122"/>
              </a:rPr>
              <a:t>45°</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58376" name="矩形 21"/>
          <p:cNvSpPr>
            <a:spLocks noChangeArrowheads="1"/>
          </p:cNvSpPr>
          <p:nvPr/>
        </p:nvSpPr>
        <p:spPr bwMode="auto">
          <a:xfrm>
            <a:off x="2662238" y="3121026"/>
            <a:ext cx="539913"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左</a:t>
            </a:r>
            <a:r>
              <a:rPr lang="en-US" altLang="zh-CN" sz="1200">
                <a:solidFill>
                  <a:srgbClr val="000000"/>
                </a:solidFill>
                <a:latin typeface="微软雅黑" panose="020B0503020204020204" pitchFamily="34" charset="-122"/>
                <a:ea typeface="微软雅黑" panose="020B0503020204020204" pitchFamily="34" charset="-122"/>
              </a:rPr>
              <a:t>45°</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58377" name="矩形 28"/>
          <p:cNvSpPr>
            <a:spLocks noChangeArrowheads="1"/>
          </p:cNvSpPr>
          <p:nvPr/>
        </p:nvSpPr>
        <p:spPr bwMode="auto">
          <a:xfrm>
            <a:off x="8777290" y="3724275"/>
            <a:ext cx="847689"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对面右</a:t>
            </a:r>
            <a:r>
              <a:rPr lang="en-US" altLang="zh-CN" sz="1200">
                <a:solidFill>
                  <a:srgbClr val="000000"/>
                </a:solidFill>
                <a:latin typeface="微软雅黑" panose="020B0503020204020204" pitchFamily="34" charset="-122"/>
                <a:ea typeface="微软雅黑" panose="020B0503020204020204" pitchFamily="34" charset="-122"/>
              </a:rPr>
              <a:t>45°</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58378" name="矩形 29"/>
          <p:cNvSpPr>
            <a:spLocks noChangeArrowheads="1"/>
          </p:cNvSpPr>
          <p:nvPr/>
        </p:nvSpPr>
        <p:spPr bwMode="auto">
          <a:xfrm>
            <a:off x="2508251" y="3708400"/>
            <a:ext cx="847689"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对面左</a:t>
            </a:r>
            <a:r>
              <a:rPr lang="en-US" altLang="zh-CN" sz="1200">
                <a:solidFill>
                  <a:srgbClr val="000000"/>
                </a:solidFill>
                <a:latin typeface="微软雅黑" panose="020B0503020204020204" pitchFamily="34" charset="-122"/>
                <a:ea typeface="微软雅黑" panose="020B0503020204020204" pitchFamily="34" charset="-122"/>
              </a:rPr>
              <a:t>45°</a:t>
            </a: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58379" name="矩形 30"/>
          <p:cNvSpPr>
            <a:spLocks noChangeArrowheads="1"/>
          </p:cNvSpPr>
          <p:nvPr/>
        </p:nvSpPr>
        <p:spPr bwMode="auto">
          <a:xfrm>
            <a:off x="5918202" y="3078163"/>
            <a:ext cx="451747"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正面</a:t>
            </a:r>
          </a:p>
        </p:txBody>
      </p:sp>
      <p:sp>
        <p:nvSpPr>
          <p:cNvPr id="58380" name="矩形 31"/>
          <p:cNvSpPr>
            <a:spLocks noChangeArrowheads="1"/>
          </p:cNvSpPr>
          <p:nvPr/>
        </p:nvSpPr>
        <p:spPr bwMode="auto">
          <a:xfrm>
            <a:off x="5824539" y="3738563"/>
            <a:ext cx="605635" cy="25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1289" tIns="35644" rIns="71289" bIns="35644">
            <a:spAutoFit/>
          </a:bodyPr>
          <a:lstStyle>
            <a:lvl1pPr defTabSz="355600">
              <a:defRPr>
                <a:solidFill>
                  <a:schemeClr val="tx1"/>
                </a:solidFill>
                <a:latin typeface="等线" panose="02010600030101010101" pitchFamily="2" charset="-122"/>
                <a:ea typeface="等线" panose="02010600030101010101" pitchFamily="2" charset="-122"/>
              </a:defRPr>
            </a:lvl1pPr>
            <a:lvl2pPr marL="742950" indent="-285750" defTabSz="355600">
              <a:defRPr>
                <a:solidFill>
                  <a:schemeClr val="tx1"/>
                </a:solidFill>
                <a:latin typeface="等线" panose="02010600030101010101" pitchFamily="2" charset="-122"/>
                <a:ea typeface="等线" panose="02010600030101010101" pitchFamily="2" charset="-122"/>
              </a:defRPr>
            </a:lvl2pPr>
            <a:lvl3pPr marL="1143000" indent="-228600" defTabSz="355600">
              <a:defRPr>
                <a:solidFill>
                  <a:schemeClr val="tx1"/>
                </a:solidFill>
                <a:latin typeface="等线" panose="02010600030101010101" pitchFamily="2" charset="-122"/>
                <a:ea typeface="等线" panose="02010600030101010101" pitchFamily="2" charset="-122"/>
              </a:defRPr>
            </a:lvl3pPr>
            <a:lvl4pPr marL="1600200" indent="-228600" defTabSz="355600">
              <a:defRPr>
                <a:solidFill>
                  <a:schemeClr val="tx1"/>
                </a:solidFill>
                <a:latin typeface="等线" panose="02010600030101010101" pitchFamily="2" charset="-122"/>
                <a:ea typeface="等线" panose="02010600030101010101" pitchFamily="2" charset="-122"/>
              </a:defRPr>
            </a:lvl4pPr>
            <a:lvl5pPr marL="2057400" indent="-228600" defTabSz="355600">
              <a:defRPr>
                <a:solidFill>
                  <a:schemeClr val="tx1"/>
                </a:solidFill>
                <a:latin typeface="等线" panose="02010600030101010101" pitchFamily="2" charset="-122"/>
                <a:ea typeface="等线" panose="02010600030101010101" pitchFamily="2" charset="-122"/>
              </a:defRPr>
            </a:lvl5pPr>
            <a:lvl6pPr marL="25146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355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zh-CN" altLang="en-US" sz="1200">
                <a:solidFill>
                  <a:srgbClr val="000000"/>
                </a:solidFill>
                <a:latin typeface="微软雅黑" panose="020B0503020204020204" pitchFamily="34" charset="-122"/>
                <a:ea typeface="微软雅黑" panose="020B0503020204020204" pitchFamily="34" charset="-122"/>
              </a:rPr>
              <a:t>正对面</a:t>
            </a:r>
          </a:p>
        </p:txBody>
      </p:sp>
      <p:sp>
        <p:nvSpPr>
          <p:cNvPr id="2" name="矩形 1"/>
          <p:cNvSpPr/>
          <p:nvPr/>
        </p:nvSpPr>
        <p:spPr>
          <a:xfrm>
            <a:off x="433389" y="906464"/>
            <a:ext cx="3289300" cy="2185987"/>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sp>
        <p:nvSpPr>
          <p:cNvPr id="22" name="矩形 21"/>
          <p:cNvSpPr/>
          <p:nvPr/>
        </p:nvSpPr>
        <p:spPr>
          <a:xfrm>
            <a:off x="4479926" y="906464"/>
            <a:ext cx="3289300" cy="2185987"/>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sp>
        <p:nvSpPr>
          <p:cNvPr id="23" name="矩形 22"/>
          <p:cNvSpPr/>
          <p:nvPr/>
        </p:nvSpPr>
        <p:spPr>
          <a:xfrm>
            <a:off x="8526463" y="892175"/>
            <a:ext cx="3289300" cy="2185988"/>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sp>
        <p:nvSpPr>
          <p:cNvPr id="24" name="矩形 23"/>
          <p:cNvSpPr/>
          <p:nvPr/>
        </p:nvSpPr>
        <p:spPr>
          <a:xfrm>
            <a:off x="433389" y="4013202"/>
            <a:ext cx="3289300" cy="2187575"/>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sp>
        <p:nvSpPr>
          <p:cNvPr id="25" name="矩形 24"/>
          <p:cNvSpPr/>
          <p:nvPr/>
        </p:nvSpPr>
        <p:spPr>
          <a:xfrm>
            <a:off x="4479926" y="4013202"/>
            <a:ext cx="3289300" cy="2187575"/>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sp>
        <p:nvSpPr>
          <p:cNvPr id="26" name="矩形 25"/>
          <p:cNvSpPr/>
          <p:nvPr/>
        </p:nvSpPr>
        <p:spPr>
          <a:xfrm>
            <a:off x="8526463" y="3990977"/>
            <a:ext cx="3289300" cy="2187575"/>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endParaRPr>
          </a:p>
        </p:txBody>
      </p:sp>
      <p:pic>
        <p:nvPicPr>
          <p:cNvPr id="58387" name="图片 18" descr="C:\Users\Administrator\Desktop\微信图片_20220117134728.jpg微信图片_202201171347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2" y="947740"/>
            <a:ext cx="32115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图片 19" descr="C:\Users\Administrator\Desktop\微信图片_20220117134737.jpg微信图片_202201171347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6463" y="930276"/>
            <a:ext cx="32893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图片 20" descr="C:\Users\Administrator\Desktop\789.jpg78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2625" y="4024314"/>
            <a:ext cx="32766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0" name="图片 26" descr="C:\Users\Administrator\Desktop\123.jpg1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7252" y="3992563"/>
            <a:ext cx="3338513"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1" name="图片 27" descr="C:\Users\Administrator\Desktop\456.jpg45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851" y="4062414"/>
            <a:ext cx="322421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图片 28" descr="C:\Users\Administrator\Desktop\微信图片_20220117134720.jpg微信图片_2022011713472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3101" y="879475"/>
            <a:ext cx="32385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 name="picture 784"/>
          <p:cNvPicPr>
            <a:picLocks noChangeAspect="1"/>
          </p:cNvPicPr>
          <p:nvPr>
            <p:custDataLst>
              <p:tags r:id="rId1"/>
            </p:custDataLst>
          </p:nvPr>
        </p:nvPicPr>
        <p:blipFill>
          <a:blip r:embed="rId22"/>
          <a:stretch>
            <a:fillRect/>
          </a:stretch>
        </p:blipFill>
        <p:spPr>
          <a:xfrm rot="21600000">
            <a:off x="0" y="0"/>
            <a:ext cx="12192000" cy="6857997"/>
          </a:xfrm>
          <a:prstGeom prst="rect">
            <a:avLst/>
          </a:prstGeom>
        </p:spPr>
      </p:pic>
      <p:sp>
        <p:nvSpPr>
          <p:cNvPr id="786" name="path"/>
          <p:cNvSpPr/>
          <p:nvPr>
            <p:custDataLst>
              <p:tags r:id="rId2"/>
            </p:custDataLst>
          </p:nvPr>
        </p:nvSpPr>
        <p:spPr>
          <a:xfrm>
            <a:off x="643128" y="3738371"/>
            <a:ext cx="3308603" cy="2208276"/>
          </a:xfrm>
          <a:custGeom>
            <a:avLst/>
            <a:gdLst/>
            <a:ahLst/>
            <a:cxnLst/>
            <a:rect l="0" t="0" r="0" b="0"/>
            <a:pathLst>
              <a:path w="5210" h="3477">
                <a:moveTo>
                  <a:pt x="15" y="3462"/>
                </a:moveTo>
                <a:lnTo>
                  <a:pt x="5194" y="3462"/>
                </a:lnTo>
                <a:lnTo>
                  <a:pt x="5194" y="15"/>
                </a:lnTo>
                <a:lnTo>
                  <a:pt x="15" y="15"/>
                </a:lnTo>
                <a:lnTo>
                  <a:pt x="15" y="3462"/>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88" name="path"/>
          <p:cNvSpPr/>
          <p:nvPr>
            <p:custDataLst>
              <p:tags r:id="rId3"/>
            </p:custDataLst>
          </p:nvPr>
        </p:nvSpPr>
        <p:spPr>
          <a:xfrm>
            <a:off x="4471415" y="3738371"/>
            <a:ext cx="3308603" cy="2208276"/>
          </a:xfrm>
          <a:custGeom>
            <a:avLst/>
            <a:gdLst/>
            <a:ahLst/>
            <a:cxnLst/>
            <a:rect l="0" t="0" r="0" b="0"/>
            <a:pathLst>
              <a:path w="5210" h="3477">
                <a:moveTo>
                  <a:pt x="15" y="3462"/>
                </a:moveTo>
                <a:lnTo>
                  <a:pt x="5194" y="3462"/>
                </a:lnTo>
                <a:lnTo>
                  <a:pt x="5194" y="15"/>
                </a:lnTo>
                <a:lnTo>
                  <a:pt x="15" y="15"/>
                </a:lnTo>
                <a:lnTo>
                  <a:pt x="15" y="3462"/>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90" name="path"/>
          <p:cNvSpPr/>
          <p:nvPr>
            <p:custDataLst>
              <p:tags r:id="rId4"/>
            </p:custDataLst>
          </p:nvPr>
        </p:nvSpPr>
        <p:spPr>
          <a:xfrm>
            <a:off x="8317991" y="3739896"/>
            <a:ext cx="3308604" cy="2206751"/>
          </a:xfrm>
          <a:custGeom>
            <a:avLst/>
            <a:gdLst/>
            <a:ahLst/>
            <a:cxnLst/>
            <a:rect l="0" t="0" r="0" b="0"/>
            <a:pathLst>
              <a:path w="5210" h="3475">
                <a:moveTo>
                  <a:pt x="15" y="3459"/>
                </a:moveTo>
                <a:lnTo>
                  <a:pt x="5194" y="3459"/>
                </a:lnTo>
                <a:lnTo>
                  <a:pt x="5194" y="15"/>
                </a:lnTo>
                <a:lnTo>
                  <a:pt x="15" y="15"/>
                </a:lnTo>
                <a:lnTo>
                  <a:pt x="15" y="3459"/>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92" name="path"/>
          <p:cNvSpPr/>
          <p:nvPr>
            <p:custDataLst>
              <p:tags r:id="rId5"/>
            </p:custDataLst>
          </p:nvPr>
        </p:nvSpPr>
        <p:spPr>
          <a:xfrm>
            <a:off x="4471415" y="1002791"/>
            <a:ext cx="3308603" cy="2205228"/>
          </a:xfrm>
          <a:custGeom>
            <a:avLst/>
            <a:gdLst/>
            <a:ahLst/>
            <a:cxnLst/>
            <a:rect l="0" t="0" r="0" b="0"/>
            <a:pathLst>
              <a:path w="5210" h="3472">
                <a:moveTo>
                  <a:pt x="15" y="3457"/>
                </a:moveTo>
                <a:lnTo>
                  <a:pt x="5194" y="3457"/>
                </a:lnTo>
                <a:lnTo>
                  <a:pt x="5194" y="15"/>
                </a:lnTo>
                <a:lnTo>
                  <a:pt x="15" y="15"/>
                </a:lnTo>
                <a:lnTo>
                  <a:pt x="15" y="3457"/>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94" name="path"/>
          <p:cNvSpPr/>
          <p:nvPr>
            <p:custDataLst>
              <p:tags r:id="rId6"/>
            </p:custDataLst>
          </p:nvPr>
        </p:nvSpPr>
        <p:spPr>
          <a:xfrm>
            <a:off x="8317991" y="982979"/>
            <a:ext cx="3308604" cy="2205227"/>
          </a:xfrm>
          <a:custGeom>
            <a:avLst/>
            <a:gdLst/>
            <a:ahLst/>
            <a:cxnLst/>
            <a:rect l="0" t="0" r="0" b="0"/>
            <a:pathLst>
              <a:path w="5210" h="3472">
                <a:moveTo>
                  <a:pt x="15" y="3457"/>
                </a:moveTo>
                <a:lnTo>
                  <a:pt x="5194" y="3457"/>
                </a:lnTo>
                <a:lnTo>
                  <a:pt x="5194" y="15"/>
                </a:lnTo>
                <a:lnTo>
                  <a:pt x="15" y="15"/>
                </a:lnTo>
                <a:lnTo>
                  <a:pt x="15" y="3457"/>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96" name="path"/>
          <p:cNvSpPr/>
          <p:nvPr>
            <p:custDataLst>
              <p:tags r:id="rId7"/>
            </p:custDataLst>
          </p:nvPr>
        </p:nvSpPr>
        <p:spPr>
          <a:xfrm>
            <a:off x="746760" y="982979"/>
            <a:ext cx="3308603" cy="2205227"/>
          </a:xfrm>
          <a:custGeom>
            <a:avLst/>
            <a:gdLst/>
            <a:ahLst/>
            <a:cxnLst/>
            <a:rect l="0" t="0" r="0" b="0"/>
            <a:pathLst>
              <a:path w="5210" h="3472">
                <a:moveTo>
                  <a:pt x="15" y="3457"/>
                </a:moveTo>
                <a:lnTo>
                  <a:pt x="5194" y="3457"/>
                </a:lnTo>
                <a:lnTo>
                  <a:pt x="5194" y="15"/>
                </a:lnTo>
                <a:lnTo>
                  <a:pt x="15" y="15"/>
                </a:lnTo>
                <a:lnTo>
                  <a:pt x="15" y="3457"/>
                </a:lnTo>
                <a:close/>
              </a:path>
            </a:pathLst>
          </a:custGeom>
          <a:noFill/>
          <a:ln w="19811" cap="flat">
            <a:solidFill>
              <a:srgbClr val="ADB9CA">
                <a:alpha val="100000"/>
              </a:srgbClr>
            </a:solidFill>
            <a:prstDash val="solid"/>
            <a:miter lim="1000000"/>
          </a:ln>
        </p:spPr>
        <p:txBody>
          <a:bodyPr rtlCol="0"/>
          <a:lstStyle/>
          <a:p>
            <a:pPr algn="ctr"/>
            <a:endParaRPr lang="zh-CN" altLang="en-US"/>
          </a:p>
        </p:txBody>
      </p:sp>
      <p:sp>
        <p:nvSpPr>
          <p:cNvPr id="798" name="textbox 798"/>
          <p:cNvSpPr/>
          <p:nvPr>
            <p:custDataLst>
              <p:tags r:id="rId8"/>
            </p:custDataLst>
          </p:nvPr>
        </p:nvSpPr>
        <p:spPr>
          <a:xfrm>
            <a:off x="688204" y="485705"/>
            <a:ext cx="2682875" cy="285750"/>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95000"/>
              </a:lnSpc>
            </a:pPr>
            <a:r>
              <a:rPr lang="en-US" sz="1800" b="1" kern="0" spc="-80" dirty="0" smtClean="0">
                <a:solidFill>
                  <a:srgbClr val="1E323C">
                    <a:alpha val="100000"/>
                  </a:srgbClr>
                </a:solidFill>
                <a:latin typeface="微软雅黑" panose="020B0503020204020204" pitchFamily="34" charset="-122"/>
                <a:ea typeface="微软雅黑" panose="020B0503020204020204" pitchFamily="34" charset="-122"/>
                <a:cs typeface="微软雅黑" panose="020B0503020204020204" pitchFamily="34" charset="-122"/>
              </a:rPr>
              <a:t>4. 2</a:t>
            </a:r>
            <a:r>
              <a:rPr sz="1800" b="1" kern="0" spc="-8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拟建场地图片</a:t>
            </a:r>
            <a:r>
              <a:rPr sz="1800" b="1"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（内景</a:t>
            </a:r>
            <a:r>
              <a:rPr sz="1800" b="1"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en-US" sz="1800" dirty="0"/>
          </a:p>
        </p:txBody>
      </p:sp>
      <p:sp>
        <p:nvSpPr>
          <p:cNvPr id="800" name="textbox 800"/>
          <p:cNvSpPr/>
          <p:nvPr>
            <p:custDataLst>
              <p:tags r:id="rId9"/>
            </p:custDataLst>
          </p:nvPr>
        </p:nvSpPr>
        <p:spPr>
          <a:xfrm>
            <a:off x="9647783" y="3318459"/>
            <a:ext cx="784859" cy="20320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7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服务客休区</a:t>
            </a:r>
            <a:endParaRPr lang="en-US" altLang="en-US" sz="1200" dirty="0"/>
          </a:p>
        </p:txBody>
      </p:sp>
      <p:sp>
        <p:nvSpPr>
          <p:cNvPr id="802" name="textbox 802"/>
          <p:cNvSpPr/>
          <p:nvPr>
            <p:custDataLst>
              <p:tags r:id="rId10"/>
            </p:custDataLst>
          </p:nvPr>
        </p:nvSpPr>
        <p:spPr>
          <a:xfrm>
            <a:off x="9892665" y="5990640"/>
            <a:ext cx="633730" cy="203200"/>
          </a:xfrm>
          <a:prstGeom prst="rect">
            <a:avLst/>
          </a:prstGeom>
        </p:spPr>
        <p:txBody>
          <a:bodyPr vert="horz" wrap="square" lIns="0" tIns="0" rIns="0" bIns="0"/>
          <a:lstStyle/>
          <a:p>
            <a:pPr algn="l" rtl="0" eaLnBrk="0">
              <a:lnSpc>
                <a:spcPct val="84000"/>
              </a:lnSpc>
            </a:pPr>
            <a:endParaRPr lang="en-US" altLang="en-US" sz="100" dirty="0"/>
          </a:p>
          <a:p>
            <a:pPr marL="12700" algn="l" rtl="0" eaLnBrk="0">
              <a:lnSpc>
                <a:spcPct val="97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车间</a:t>
            </a:r>
            <a:endParaRPr lang="en-US" altLang="en-US" sz="1200" dirty="0"/>
          </a:p>
        </p:txBody>
      </p:sp>
      <p:sp>
        <p:nvSpPr>
          <p:cNvPr id="804" name="textbox 804"/>
          <p:cNvSpPr/>
          <p:nvPr>
            <p:custDataLst>
              <p:tags r:id="rId11"/>
            </p:custDataLst>
          </p:nvPr>
        </p:nvSpPr>
        <p:spPr>
          <a:xfrm>
            <a:off x="5922213" y="5990640"/>
            <a:ext cx="633094" cy="203834"/>
          </a:xfrm>
          <a:prstGeom prst="rect">
            <a:avLst/>
          </a:prstGeom>
        </p:spPr>
        <p:txBody>
          <a:bodyPr vert="horz" wrap="square" lIns="0" tIns="0" rIns="0" bIns="0"/>
          <a:lstStyle/>
          <a:p>
            <a:pPr algn="l" rtl="0" eaLnBrk="0">
              <a:lnSpc>
                <a:spcPct val="87000"/>
              </a:lnSpc>
            </a:pPr>
            <a:endParaRPr lang="en-US" altLang="en-US" sz="100" dirty="0"/>
          </a:p>
          <a:p>
            <a:pPr marL="12700" algn="l" rtl="0" eaLnBrk="0">
              <a:lnSpc>
                <a:spcPct val="97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车间</a:t>
            </a:r>
            <a:endParaRPr lang="en-US" altLang="en-US" sz="1200" dirty="0"/>
          </a:p>
        </p:txBody>
      </p:sp>
      <p:sp>
        <p:nvSpPr>
          <p:cNvPr id="806" name="textbox 806"/>
          <p:cNvSpPr/>
          <p:nvPr>
            <p:custDataLst>
              <p:tags r:id="rId12"/>
            </p:custDataLst>
          </p:nvPr>
        </p:nvSpPr>
        <p:spPr>
          <a:xfrm>
            <a:off x="2048205" y="5990640"/>
            <a:ext cx="633094" cy="203834"/>
          </a:xfrm>
          <a:prstGeom prst="rect">
            <a:avLst/>
          </a:prstGeom>
        </p:spPr>
        <p:txBody>
          <a:bodyPr vert="horz" wrap="square" lIns="0" tIns="0" rIns="0" bIns="0"/>
          <a:lstStyle/>
          <a:p>
            <a:pPr algn="l" rtl="0" eaLnBrk="0">
              <a:lnSpc>
                <a:spcPct val="86000"/>
              </a:lnSpc>
            </a:pPr>
            <a:endParaRPr lang="en-US" altLang="en-US" sz="100" dirty="0"/>
          </a:p>
          <a:p>
            <a:pPr marL="12700" algn="l" rtl="0" eaLnBrk="0">
              <a:lnSpc>
                <a:spcPct val="97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维修接待</a:t>
            </a:r>
            <a:endParaRPr lang="en-US" altLang="en-US" sz="1200" dirty="0"/>
          </a:p>
        </p:txBody>
      </p:sp>
      <p:sp>
        <p:nvSpPr>
          <p:cNvPr id="808" name="textbox 808"/>
          <p:cNvSpPr/>
          <p:nvPr>
            <p:custDataLst>
              <p:tags r:id="rId13"/>
            </p:custDataLst>
          </p:nvPr>
        </p:nvSpPr>
        <p:spPr>
          <a:xfrm>
            <a:off x="2048662" y="3248355"/>
            <a:ext cx="633094" cy="203834"/>
          </a:xfrm>
          <a:prstGeom prst="rect">
            <a:avLst/>
          </a:prstGeom>
        </p:spPr>
        <p:txBody>
          <a:bodyPr vert="horz" wrap="square" lIns="0" tIns="0" rIns="0" bIns="0"/>
          <a:lstStyle/>
          <a:p>
            <a:pPr algn="l" rtl="0" eaLnBrk="0">
              <a:lnSpc>
                <a:spcPct val="78000"/>
              </a:lnSpc>
            </a:pPr>
            <a:endParaRPr lang="en-US" altLang="en-US" sz="100" dirty="0"/>
          </a:p>
          <a:p>
            <a:pPr marL="12700" algn="l" rtl="0" eaLnBrk="0">
              <a:lnSpc>
                <a:spcPct val="98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展厅内部</a:t>
            </a:r>
            <a:endParaRPr lang="en-US" altLang="en-US" sz="1200" dirty="0"/>
          </a:p>
        </p:txBody>
      </p:sp>
      <p:sp>
        <p:nvSpPr>
          <p:cNvPr id="810" name="textbox 810"/>
          <p:cNvSpPr/>
          <p:nvPr>
            <p:custDataLst>
              <p:tags r:id="rId14"/>
            </p:custDataLst>
          </p:nvPr>
        </p:nvSpPr>
        <p:spPr>
          <a:xfrm>
            <a:off x="5921146" y="3308680"/>
            <a:ext cx="480694" cy="204470"/>
          </a:xfrm>
          <a:prstGeom prst="rect">
            <a:avLst/>
          </a:prstGeom>
        </p:spPr>
        <p:txBody>
          <a:bodyPr vert="horz" wrap="square" lIns="0" tIns="0" rIns="0" bIns="0"/>
          <a:lstStyle/>
          <a:p>
            <a:pPr algn="l" rtl="0" eaLnBrk="0">
              <a:lnSpc>
                <a:spcPct val="80000"/>
              </a:lnSpc>
            </a:pPr>
            <a:endParaRPr lang="en-US" altLang="en-US" sz="100" dirty="0"/>
          </a:p>
          <a:p>
            <a:pPr marL="12700" algn="l" rtl="0" eaLnBrk="0">
              <a:lnSpc>
                <a:spcPct val="98000"/>
              </a:lnSpc>
            </a:pPr>
            <a:r>
              <a:rPr sz="12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办公区</a:t>
            </a:r>
            <a:endParaRPr lang="en-US" altLang="en-US" sz="1200" dirty="0"/>
          </a:p>
        </p:txBody>
      </p:sp>
      <p:pic>
        <p:nvPicPr>
          <p:cNvPr id="2" name="图片 1"/>
          <p:cNvPicPr>
            <a:picLocks noChangeAspect="1"/>
          </p:cNvPicPr>
          <p:nvPr>
            <p:custDataLst>
              <p:tags r:id="rId15"/>
            </p:custDataLst>
          </p:nvPr>
        </p:nvPicPr>
        <p:blipFill>
          <a:blip r:embed="rId23"/>
          <a:stretch>
            <a:fillRect/>
          </a:stretch>
        </p:blipFill>
        <p:spPr>
          <a:xfrm>
            <a:off x="746759" y="979646"/>
            <a:ext cx="3308603" cy="2181083"/>
          </a:xfrm>
          <a:prstGeom prst="rect">
            <a:avLst/>
          </a:prstGeom>
        </p:spPr>
      </p:pic>
      <p:pic>
        <p:nvPicPr>
          <p:cNvPr id="3" name="图片 2"/>
          <p:cNvPicPr>
            <a:picLocks noChangeAspect="1"/>
          </p:cNvPicPr>
          <p:nvPr>
            <p:custDataLst>
              <p:tags r:id="rId16"/>
            </p:custDataLst>
          </p:nvPr>
        </p:nvPicPr>
        <p:blipFill>
          <a:blip r:embed="rId24"/>
          <a:stretch>
            <a:fillRect/>
          </a:stretch>
        </p:blipFill>
        <p:spPr>
          <a:xfrm>
            <a:off x="4498846" y="1022586"/>
            <a:ext cx="3281172" cy="2138142"/>
          </a:xfrm>
          <a:prstGeom prst="rect">
            <a:avLst/>
          </a:prstGeom>
        </p:spPr>
      </p:pic>
      <p:pic>
        <p:nvPicPr>
          <p:cNvPr id="4" name="图片 3"/>
          <p:cNvPicPr>
            <a:picLocks noChangeAspect="1"/>
          </p:cNvPicPr>
          <p:nvPr>
            <p:custDataLst>
              <p:tags r:id="rId17"/>
            </p:custDataLst>
          </p:nvPr>
        </p:nvPicPr>
        <p:blipFill>
          <a:blip r:embed="rId25"/>
          <a:stretch>
            <a:fillRect/>
          </a:stretch>
        </p:blipFill>
        <p:spPr>
          <a:xfrm>
            <a:off x="8317989" y="980537"/>
            <a:ext cx="3308605" cy="2180191"/>
          </a:xfrm>
          <a:prstGeom prst="rect">
            <a:avLst/>
          </a:prstGeom>
        </p:spPr>
      </p:pic>
      <p:pic>
        <p:nvPicPr>
          <p:cNvPr id="5" name="图片 4"/>
          <p:cNvPicPr>
            <a:picLocks noChangeAspect="1"/>
          </p:cNvPicPr>
          <p:nvPr>
            <p:custDataLst>
              <p:tags r:id="rId18"/>
            </p:custDataLst>
          </p:nvPr>
        </p:nvPicPr>
        <p:blipFill>
          <a:blip r:embed="rId26"/>
          <a:stretch>
            <a:fillRect/>
          </a:stretch>
        </p:blipFill>
        <p:spPr>
          <a:xfrm>
            <a:off x="651605" y="3765848"/>
            <a:ext cx="3300126" cy="2129192"/>
          </a:xfrm>
          <a:prstGeom prst="rect">
            <a:avLst/>
          </a:prstGeom>
        </p:spPr>
      </p:pic>
      <p:pic>
        <p:nvPicPr>
          <p:cNvPr id="6" name="图片 5"/>
          <p:cNvPicPr>
            <a:picLocks noChangeAspect="1"/>
          </p:cNvPicPr>
          <p:nvPr>
            <p:custDataLst>
              <p:tags r:id="rId19"/>
            </p:custDataLst>
          </p:nvPr>
        </p:nvPicPr>
        <p:blipFill>
          <a:blip r:embed="rId27"/>
          <a:stretch>
            <a:fillRect/>
          </a:stretch>
        </p:blipFill>
        <p:spPr>
          <a:xfrm>
            <a:off x="4471414" y="3738371"/>
            <a:ext cx="3281171" cy="2208276"/>
          </a:xfrm>
          <a:prstGeom prst="rect">
            <a:avLst/>
          </a:prstGeom>
        </p:spPr>
      </p:pic>
      <p:pic>
        <p:nvPicPr>
          <p:cNvPr id="7" name="图片 6"/>
          <p:cNvPicPr>
            <a:picLocks noChangeAspect="1"/>
          </p:cNvPicPr>
          <p:nvPr>
            <p:custDataLst>
              <p:tags r:id="rId20"/>
            </p:custDataLst>
          </p:nvPr>
        </p:nvPicPr>
        <p:blipFill>
          <a:blip r:embed="rId28"/>
          <a:stretch>
            <a:fillRect/>
          </a:stretch>
        </p:blipFill>
        <p:spPr>
          <a:xfrm>
            <a:off x="8317988" y="3738370"/>
            <a:ext cx="3308605" cy="2156669"/>
          </a:xfrm>
          <a:prstGeom prst="rect">
            <a:avLst/>
          </a:prstGeom>
        </p:spPr>
      </p:pic>
    </p:spTree>
    <p:extLst>
      <p:ext uri="{BB962C8B-B14F-4D97-AF65-F5344CB8AC3E}">
        <p14:creationId xmlns:p14="http://schemas.microsoft.com/office/powerpoint/2010/main" val="236159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圆角矩形 14"/>
          <p:cNvSpPr>
            <a:spLocks noChangeArrowheads="1"/>
          </p:cNvSpPr>
          <p:nvPr/>
        </p:nvSpPr>
        <p:spPr bwMode="auto">
          <a:xfrm>
            <a:off x="271031" y="103624"/>
            <a:ext cx="6659563" cy="4937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lvl="0" eaLnBrk="1" hangingPunct="1"/>
            <a:r>
              <a:rPr kumimoji="0" lang="en-US" altLang="zh-CN" sz="18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8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lang="zh-CN" altLang="zh-CN" b="1" dirty="0" smtClean="0">
                <a:solidFill>
                  <a:srgbClr val="000000"/>
                </a:solidFill>
                <a:latin typeface="微软雅黑" panose="020B0503020204020204" pitchFamily="34" charset="-122"/>
                <a:ea typeface="微软雅黑" panose="020B0503020204020204" pitchFamily="34" charset="-122"/>
              </a:rPr>
              <a:t>拟</a:t>
            </a:r>
            <a:r>
              <a:rPr lang="zh-CN" altLang="zh-CN" b="1" dirty="0">
                <a:solidFill>
                  <a:srgbClr val="000000"/>
                </a:solidFill>
                <a:latin typeface="微软雅黑" panose="020B0503020204020204" pitchFamily="34" charset="-122"/>
                <a:ea typeface="微软雅黑" panose="020B0503020204020204" pitchFamily="34" charset="-122"/>
              </a:rPr>
              <a:t>建店场地——现状</a:t>
            </a:r>
            <a:endParaRPr lang="zh-CN" altLang="en-US" b="1" dirty="0">
              <a:solidFill>
                <a:srgbClr val="00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592765517"/>
              </p:ext>
            </p:extLst>
          </p:nvPr>
        </p:nvGraphicFramePr>
        <p:xfrm>
          <a:off x="586118" y="597337"/>
          <a:ext cx="10798089" cy="2756550"/>
        </p:xfrm>
        <a:graphic>
          <a:graphicData uri="http://schemas.openxmlformats.org/drawingml/2006/table">
            <a:tbl>
              <a:tblPr/>
              <a:tblGrid>
                <a:gridCol w="5429417">
                  <a:extLst>
                    <a:ext uri="{9D8B030D-6E8A-4147-A177-3AD203B41FA5}">
                      <a16:colId xmlns:a16="http://schemas.microsoft.com/office/drawing/2014/main" val="3103531914"/>
                    </a:ext>
                  </a:extLst>
                </a:gridCol>
                <a:gridCol w="5368672">
                  <a:extLst>
                    <a:ext uri="{9D8B030D-6E8A-4147-A177-3AD203B41FA5}">
                      <a16:colId xmlns:a16="http://schemas.microsoft.com/office/drawing/2014/main" val="4277372068"/>
                    </a:ext>
                  </a:extLst>
                </a:gridCol>
              </a:tblGrid>
              <a:tr h="305341">
                <a:tc>
                  <a:txBody>
                    <a:bodyPr/>
                    <a:lstStyle/>
                    <a:p>
                      <a:pPr algn="ctr">
                        <a:spcAft>
                          <a:spcPts val="0"/>
                        </a:spcAft>
                      </a:pPr>
                      <a:r>
                        <a:rPr lang="zh-CN" sz="1400" b="1"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影响因素</a:t>
                      </a:r>
                      <a:endParaRPr lang="zh-CN" sz="14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just">
                        <a:spcAft>
                          <a:spcPts val="0"/>
                        </a:spcAft>
                      </a:pPr>
                      <a:r>
                        <a:rPr lang="zh-CN"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是否为不利因素</a:t>
                      </a:r>
                      <a:r>
                        <a:rPr lang="en-US"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如果</a:t>
                      </a:r>
                      <a:r>
                        <a:rPr lang="en-US"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是</a:t>
                      </a:r>
                      <a:r>
                        <a:rPr lang="en-US"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400" b="1"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请解释</a:t>
                      </a:r>
                      <a:endParaRPr lang="zh-CN" sz="14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540636303"/>
                  </a:ext>
                </a:extLst>
              </a:tr>
              <a:tr h="305341">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地上有无建筑物、是否需要拆迁？</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否</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034833"/>
                  </a:ext>
                </a:extLst>
              </a:tr>
              <a:tr h="305341">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如需拆迁的，请明确时间？</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05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否</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086538"/>
                  </a:ext>
                </a:extLst>
              </a:tr>
              <a:tr h="305341">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土地是否已抵押，土地是否有争议？</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否</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965717"/>
                  </a:ext>
                </a:extLst>
              </a:tr>
              <a:tr h="305341">
                <a:tc>
                  <a:txBody>
                    <a:bodyPr/>
                    <a:lstStyle/>
                    <a:p>
                      <a:pPr algn="ctr">
                        <a:spcAft>
                          <a:spcPts val="0"/>
                        </a:spcAft>
                      </a:pP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城市规划是否允许在该地建</a:t>
                      </a:r>
                      <a:r>
                        <a:rPr lang="en-US"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4S</a:t>
                      </a: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品牌店？</a:t>
                      </a:r>
                      <a:endParaRPr lang="zh-CN" sz="105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是</a:t>
                      </a:r>
                      <a:r>
                        <a:rPr lang="zh-CN" altLang="en-US" sz="1050" kern="0" dirty="0" smtClea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（汽车城内）</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915099"/>
                  </a:ext>
                </a:extLst>
              </a:tr>
              <a:tr h="313822">
                <a:tc>
                  <a:txBody>
                    <a:bodyPr/>
                    <a:lstStyle/>
                    <a:p>
                      <a:pPr algn="ctr">
                        <a:spcAft>
                          <a:spcPts val="0"/>
                        </a:spcAft>
                      </a:pP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当地政府是否对此地有征用计划？</a:t>
                      </a:r>
                      <a:endParaRPr lang="zh-CN" sz="105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否</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713153"/>
                  </a:ext>
                </a:extLst>
              </a:tr>
              <a:tr h="305341">
                <a:tc>
                  <a:txBody>
                    <a:bodyPr/>
                    <a:lstStyle/>
                    <a:p>
                      <a:pPr algn="ctr">
                        <a:spcAft>
                          <a:spcPts val="0"/>
                        </a:spcAft>
                      </a:pP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地上有无高压线塔？</a:t>
                      </a:r>
                      <a:endParaRPr lang="zh-CN" sz="105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无</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690636"/>
                  </a:ext>
                </a:extLst>
              </a:tr>
              <a:tr h="305341">
                <a:tc>
                  <a:txBody>
                    <a:bodyPr/>
                    <a:lstStyle/>
                    <a:p>
                      <a:pPr algn="ctr">
                        <a:spcAft>
                          <a:spcPts val="0"/>
                        </a:spcAft>
                      </a:pP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地下有无石油</a:t>
                      </a:r>
                      <a:r>
                        <a:rPr lang="en-US"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sz="1050" kern="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燃气管道、通信线缆？</a:t>
                      </a:r>
                      <a:endParaRPr lang="zh-CN" sz="105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无</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220170"/>
                  </a:ext>
                </a:extLst>
              </a:tr>
              <a:tr h="305341">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周边是否有视线障碍物（如高大建筑物、山坡）？</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否</a:t>
                      </a:r>
                      <a:endParaRPr lang="zh-CN" sz="105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958867"/>
                  </a:ext>
                </a:extLst>
              </a:tr>
            </a:tbl>
          </a:graphicData>
        </a:graphic>
      </p:graphicFrame>
      <p:sp>
        <p:nvSpPr>
          <p:cNvPr id="7" name="矩形 6"/>
          <p:cNvSpPr/>
          <p:nvPr/>
        </p:nvSpPr>
        <p:spPr>
          <a:xfrm>
            <a:off x="586118" y="3584798"/>
            <a:ext cx="10798089" cy="2400657"/>
          </a:xfrm>
          <a:prstGeom prst="rect">
            <a:avLst/>
          </a:prstGeom>
        </p:spPr>
        <p:txBody>
          <a:bodyPr wrap="square">
            <a:spAutoFit/>
          </a:bodyPr>
          <a:lstStyle/>
          <a:p>
            <a:pPr algn="just">
              <a:lnSpc>
                <a:spcPts val="2000"/>
              </a:lnSpc>
              <a:spcAft>
                <a:spcPts val="0"/>
              </a:spcAft>
            </a:pPr>
            <a:r>
              <a:rPr lang="zh-CN" altLang="zh-CN" sz="1400" b="1" kern="100" dirty="0">
                <a:solidFill>
                  <a:srgbClr val="FF0000"/>
                </a:solidFill>
                <a:latin typeface="Calibri" panose="020F0502020204030204" pitchFamily="34" charset="0"/>
                <a:ea typeface="仿宋" panose="02010609060101010101" pitchFamily="49" charset="-122"/>
                <a:cs typeface="宋体" panose="02010600030101010101" pitchFamily="2" charset="-122"/>
              </a:rPr>
              <a:t>注：必须提供土地所有权手续： </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marL="228600">
              <a:lnSpc>
                <a:spcPts val="2000"/>
              </a:lnSpc>
              <a:spcAft>
                <a:spcPts val="0"/>
              </a:spcAft>
              <a:tabLst>
                <a:tab pos="457200" algn="l"/>
                <a:tab pos="5486400" algn="r"/>
              </a:tabLst>
            </a:pPr>
            <a:r>
              <a:rPr lang="en-US" altLang="zh-CN" sz="800" kern="1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①自有土地：</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根据土地手续办理情况提供以下选项中的一项：</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申请公司名下的自有土地土地证；</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申请公司与政府签署的《国有土地使用权出让合同》及按照合同支付的土地款付款凭证；</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申请公司与政府签署的《国有土地拍卖成交确认书》及首付款凭证；</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4)</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申请公司与土地出让方签署的正式土地购买合同、出让方土地所有权证明、及按照合同支付的土地款付款凭证；</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5)</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如申请公司使用其控股投资人旗下相关公司土地（相关公司包括申请公司母公司、控股投资人控股子公司、控股投资人控股的兄弟公司），需提供土地使用权所有方公司与申请公司属于同一投资人控股的证明及土地使用权所有方出具的该土地可以给申请公司用于吉利项目建设的书面说明。</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a:p>
            <a:pPr marL="228600">
              <a:lnSpc>
                <a:spcPts val="2000"/>
              </a:lnSpc>
              <a:spcAft>
                <a:spcPts val="0"/>
              </a:spcAft>
              <a:tabLst>
                <a:tab pos="457200" algn="l"/>
                <a:tab pos="5486400" algn="r"/>
              </a:tabLst>
            </a:pP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②租赁土地</a:t>
            </a:r>
            <a:r>
              <a:rPr lang="zh-CN" altLang="zh-CN" sz="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提供出租方土地所有权证明、正式土地租赁合同以及租金付款凭证；如果土地为转租且原租赁合同中明确不得转租的，则还需要提供原地主同意该土地转租的书面说明。</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a:p>
            <a:pPr marL="228600">
              <a:lnSpc>
                <a:spcPts val="2000"/>
              </a:lnSpc>
              <a:spcAft>
                <a:spcPts val="0"/>
              </a:spcAft>
              <a:tabLst>
                <a:tab pos="457200" algn="l"/>
                <a:tab pos="5486400" algn="r"/>
              </a:tabLst>
            </a:pP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③合作方土地：</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提供出租方土地所有权证明、正式土地租赁合同以及租金付款凭证；如果土地为转租且原租赁合同中明确不得转租的，则还需要提供原地主同意该土地转租的书面说明。</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a:p>
            <a:pPr marL="228600">
              <a:lnSpc>
                <a:spcPts val="2000"/>
              </a:lnSpc>
              <a:spcAft>
                <a:spcPts val="0"/>
              </a:spcAft>
              <a:tabLst>
                <a:tab pos="457200" algn="l"/>
                <a:tab pos="5486400" algn="r"/>
              </a:tabLst>
            </a:pP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④意向租赁土地：</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提供出租方土地所有权证明、意向租赁合同；如果土地为转租且原租赁合同中明确不得转租的，则还需要提供原地主同意该土地转租的书面说明</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如获批复，在</a:t>
            </a:r>
            <a:r>
              <a:rPr lang="en-US"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15</a:t>
            </a:r>
            <a:r>
              <a:rPr lang="zh-CN"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天内提供土地正式租赁协议</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a:p>
            <a:pPr marL="228600">
              <a:lnSpc>
                <a:spcPts val="2000"/>
              </a:lnSpc>
              <a:spcAft>
                <a:spcPts val="0"/>
              </a:spcAft>
              <a:tabLst>
                <a:tab pos="457200" algn="l"/>
                <a:tab pos="5486400" algn="r"/>
              </a:tabLst>
            </a:pP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⑤意向购买土地：</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与土地出让方签署的意向土地购买合同、出让方土地所有权证明</a:t>
            </a:r>
            <a:r>
              <a:rPr lang="en-US"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如获批复，</a:t>
            </a:r>
            <a:r>
              <a:rPr lang="en-US"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45</a:t>
            </a:r>
            <a:r>
              <a:rPr lang="zh-CN" altLang="zh-CN" sz="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天内提供自有土地购置证明</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a:p>
            <a:pPr marL="228600">
              <a:lnSpc>
                <a:spcPts val="2000"/>
              </a:lnSpc>
              <a:spcAft>
                <a:spcPts val="0"/>
              </a:spcAft>
              <a:tabLst>
                <a:tab pos="457200" algn="l"/>
                <a:tab pos="5486400" algn="r"/>
              </a:tabLst>
            </a:pPr>
            <a:r>
              <a:rPr lang="zh-CN" altLang="zh-CN" sz="800" kern="1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⑥招拍挂的土地：</a:t>
            </a:r>
            <a:r>
              <a:rPr lang="zh-CN" altLang="zh-CN" sz="800"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提供拟使用土地的招拍挂政府公示</a:t>
            </a:r>
            <a:r>
              <a:rPr lang="zh-CN" altLang="zh-CN" sz="800" kern="100" dirty="0" smtClean="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586118" y="3509818"/>
            <a:ext cx="10798090" cy="2475346"/>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3983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4400551" y="1635125"/>
            <a:ext cx="56292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rPr>
              <a:t>Part I     </a:t>
            </a:r>
            <a:r>
              <a:rPr kumimoji="1" lang="zh-CN" altLang="en-US"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rPr>
              <a:t>市场概况</a:t>
            </a:r>
            <a:endPar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2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rPr>
              <a:t>Part </a:t>
            </a:r>
            <a:r>
              <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Ⅱ</a:t>
            </a:r>
            <a:r>
              <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rPr>
              <a:t>   </a:t>
            </a:r>
            <a:r>
              <a:rPr kumimoji="1" lang="zh-CN" altLang="en-US"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rPr>
              <a:t>商家介绍</a:t>
            </a:r>
            <a:endParaRPr kumimoji="1" lang="en-US" altLang="zh-CN" sz="2800" b="1" i="0" u="none" strike="noStrike" kern="1200" cap="none" spc="0" normalizeH="0" baseline="0" noProof="0" dirty="0">
              <a:ln>
                <a:noFill/>
              </a:ln>
              <a:solidFill>
                <a:srgbClr val="BFBFBF"/>
              </a:solidFill>
              <a:effectLst/>
              <a:uLnTx/>
              <a:uFillTx/>
              <a:latin typeface="微软雅黑" panose="020B0503020204020204" pitchFamily="34" charset="-122"/>
              <a:ea typeface="微软雅黑" panose="020B0503020204020204" pitchFamily="34" charset="-122"/>
              <a:cs typeface="+mn-cs"/>
            </a:endParaRPr>
          </a:p>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Ⅲ   </a:t>
            </a:r>
            <a:r>
              <a:rPr kumimoji="1" lang="zh-CN" altLang="en-US" sz="2800" b="1" dirty="0">
                <a:solidFill>
                  <a:srgbClr val="BFBFBF"/>
                </a:solidFill>
                <a:latin typeface="微软雅黑" panose="020B0503020204020204" pitchFamily="34" charset="-122"/>
                <a:ea typeface="微软雅黑" panose="020B0503020204020204" pitchFamily="34" charset="-122"/>
              </a:rPr>
              <a:t>拟建场地</a:t>
            </a:r>
            <a:endParaRPr kumimoji="1" lang="en-US" altLang="zh-CN" sz="2800" b="1" dirty="0">
              <a:solidFill>
                <a:srgbClr val="BFBFBF"/>
              </a:solidFill>
              <a:latin typeface="微软雅黑" panose="020B0503020204020204" pitchFamily="34" charset="-122"/>
              <a:ea typeface="微软雅黑" panose="020B0503020204020204" pitchFamily="34" charset="-122"/>
            </a:endParaRPr>
          </a:p>
          <a:p>
            <a:pPr marL="0" marR="0" lvl="0" indent="0" defTabSz="914400" eaLnBrk="1" latinLnBrk="0" hangingPunct="1">
              <a:lnSpc>
                <a:spcPct val="200000"/>
              </a:lnSpc>
              <a:buClrTx/>
              <a:buSzTx/>
              <a:buFontTx/>
              <a:buNone/>
              <a:tabLst/>
              <a:defRPr/>
            </a:pPr>
            <a:r>
              <a:rPr kumimoji="1" lang="en-US" altLang="zh-CN" sz="2800" b="1" dirty="0">
                <a:solidFill>
                  <a:srgbClr val="002060"/>
                </a:solidFill>
                <a:latin typeface="微软雅黑" panose="020B0503020204020204" pitchFamily="34" charset="-122"/>
                <a:ea typeface="微软雅黑" panose="020B0503020204020204" pitchFamily="34" charset="-122"/>
              </a:rPr>
              <a:t>Part </a:t>
            </a:r>
            <a:r>
              <a:rPr kumimoji="1" lang="en-US" altLang="zh-CN" sz="28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Ⅳ</a:t>
            </a:r>
            <a:r>
              <a:rPr kumimoji="1" lang="en-US" altLang="zh-CN" sz="2800" b="1" dirty="0">
                <a:solidFill>
                  <a:srgbClr val="002060"/>
                </a:solidFill>
                <a:latin typeface="微软雅黑" panose="020B0503020204020204" pitchFamily="34" charset="-122"/>
                <a:ea typeface="微软雅黑" panose="020B0503020204020204" pitchFamily="34" charset="-122"/>
              </a:rPr>
              <a:t>   </a:t>
            </a:r>
            <a:r>
              <a:rPr kumimoji="1" lang="zh-CN" altLang="en-US" sz="2800" b="1" dirty="0">
                <a:solidFill>
                  <a:srgbClr val="002060"/>
                </a:solidFill>
                <a:latin typeface="微软雅黑" panose="020B0503020204020204" pitchFamily="34" charset="-122"/>
                <a:ea typeface="微软雅黑" panose="020B0503020204020204" pitchFamily="34" charset="-122"/>
              </a:rPr>
              <a:t>备份资料</a:t>
            </a:r>
            <a:endParaRPr kumimoji="1" lang="en-US" altLang="zh-CN" sz="2800" b="1" dirty="0">
              <a:solidFill>
                <a:srgbClr val="00206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922339" y="962025"/>
            <a:ext cx="7572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cxnSpLocks/>
          </p:cNvCxnSpPr>
          <p:nvPr/>
        </p:nvCxnSpPr>
        <p:spPr>
          <a:xfrm>
            <a:off x="922339" y="1452563"/>
            <a:ext cx="2590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5" name="íṣḷïḋê"/>
          <p:cNvSpPr txBox="1">
            <a:spLocks noChangeArrowheads="1"/>
          </p:cNvSpPr>
          <p:nvPr/>
        </p:nvSpPr>
        <p:spPr bwMode="auto">
          <a:xfrm>
            <a:off x="1601789" y="796926"/>
            <a:ext cx="1139825" cy="6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44546A"/>
                </a:solidFill>
                <a:effectLst/>
                <a:uLnTx/>
                <a:uFillTx/>
                <a:latin typeface="等线" panose="02010600030101010101" pitchFamily="2" charset="-122"/>
                <a:ea typeface="等线" panose="02010600030101010101" pitchFamily="2" charset="-122"/>
                <a:cs typeface="+mn-cs"/>
              </a:rPr>
              <a:t>目录</a:t>
            </a:r>
            <a:endParaRPr kumimoji="0" lang="en-US" altLang="zh-CN" sz="3600" b="1" i="0" u="none" strike="noStrike" kern="1200" cap="none" spc="0" normalizeH="0" baseline="0" noProof="0">
              <a:ln>
                <a:noFill/>
              </a:ln>
              <a:solidFill>
                <a:srgbClr val="44546A"/>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292319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4400551" y="1635125"/>
            <a:ext cx="56292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200000"/>
              </a:lnSpc>
            </a:pPr>
            <a:r>
              <a:rPr kumimoji="1" lang="en-US" altLang="zh-CN" sz="2800" b="1" dirty="0">
                <a:solidFill>
                  <a:srgbClr val="002060"/>
                </a:solidFill>
                <a:latin typeface="微软雅黑" panose="020B0503020204020204" pitchFamily="34" charset="-122"/>
                <a:ea typeface="微软雅黑" panose="020B0503020204020204" pitchFamily="34" charset="-122"/>
              </a:rPr>
              <a:t>Part I     </a:t>
            </a:r>
            <a:r>
              <a:rPr kumimoji="1" lang="zh-CN" altLang="en-US" sz="2800" b="1" dirty="0">
                <a:solidFill>
                  <a:srgbClr val="002060"/>
                </a:solidFill>
                <a:latin typeface="微软雅黑" panose="020B0503020204020204" pitchFamily="34" charset="-122"/>
                <a:ea typeface="微软雅黑" panose="020B0503020204020204" pitchFamily="34" charset="-122"/>
              </a:rPr>
              <a:t>市场概况</a:t>
            </a:r>
            <a:endParaRPr kumimoji="1" lang="en-US" altLang="zh-CN" sz="2800" b="1" dirty="0">
              <a:solidFill>
                <a:srgbClr val="002060"/>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a:t>
            </a:r>
            <a:r>
              <a:rPr kumimoji="1" lang="en-US" altLang="zh-CN" sz="2800" b="1" dirty="0">
                <a:solidFill>
                  <a:srgbClr val="BFBFBF"/>
                </a:solidFill>
                <a:latin typeface="微软雅黑" panose="020B0503020204020204" pitchFamily="34" charset="-122"/>
                <a:ea typeface="微软雅黑" panose="020B0503020204020204" pitchFamily="34" charset="-122"/>
                <a:sym typeface="Arial" panose="020B0604020202020204" pitchFamily="34" charset="0"/>
              </a:rPr>
              <a:t>Ⅱ</a:t>
            </a:r>
            <a:r>
              <a:rPr kumimoji="1" lang="en-US" altLang="zh-CN" sz="2800" b="1" dirty="0">
                <a:solidFill>
                  <a:srgbClr val="BFBFBF"/>
                </a:solidFill>
                <a:latin typeface="微软雅黑" panose="020B0503020204020204" pitchFamily="34" charset="-122"/>
                <a:ea typeface="微软雅黑" panose="020B0503020204020204" pitchFamily="34" charset="-122"/>
              </a:rPr>
              <a:t>   </a:t>
            </a:r>
            <a:r>
              <a:rPr kumimoji="1" lang="zh-CN" altLang="en-US" sz="2800" b="1" dirty="0">
                <a:solidFill>
                  <a:srgbClr val="BFBFBF"/>
                </a:solidFill>
                <a:latin typeface="微软雅黑" panose="020B0503020204020204" pitchFamily="34" charset="-122"/>
                <a:ea typeface="微软雅黑" panose="020B0503020204020204" pitchFamily="34" charset="-122"/>
              </a:rPr>
              <a:t>商家介绍</a:t>
            </a:r>
            <a:endParaRPr kumimoji="1" lang="en-US" altLang="zh-CN" sz="2800" b="1" dirty="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Ⅲ   </a:t>
            </a:r>
            <a:r>
              <a:rPr kumimoji="1" lang="zh-CN" altLang="en-US" sz="2800" b="1" dirty="0" smtClean="0">
                <a:solidFill>
                  <a:srgbClr val="BFBFBF"/>
                </a:solidFill>
                <a:latin typeface="微软雅黑" panose="020B0503020204020204" pitchFamily="34" charset="-122"/>
                <a:ea typeface="微软雅黑" panose="020B0503020204020204" pitchFamily="34" charset="-122"/>
              </a:rPr>
              <a:t>拟建场地</a:t>
            </a:r>
            <a:endParaRPr kumimoji="1" lang="en-US" altLang="zh-CN" sz="2800" b="1" dirty="0" smtClean="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smtClean="0">
                <a:solidFill>
                  <a:srgbClr val="BFBFBF"/>
                </a:solidFill>
                <a:latin typeface="微软雅黑" panose="020B0503020204020204" pitchFamily="34" charset="-122"/>
                <a:ea typeface="微软雅黑" panose="020B0503020204020204" pitchFamily="34" charset="-122"/>
              </a:rPr>
              <a:t>Part </a:t>
            </a:r>
            <a:r>
              <a:rPr kumimoji="1" lang="en-US" altLang="zh-CN" sz="2800" b="1" dirty="0">
                <a:solidFill>
                  <a:srgbClr val="BFBFBF"/>
                </a:solidFill>
                <a:latin typeface="微软雅黑" panose="020B0503020204020204" pitchFamily="34" charset="-122"/>
                <a:ea typeface="微软雅黑" panose="020B0503020204020204" pitchFamily="34" charset="-122"/>
                <a:sym typeface="Arial" panose="020B0604020202020204" pitchFamily="34" charset="0"/>
              </a:rPr>
              <a:t>Ⅳ</a:t>
            </a:r>
            <a:r>
              <a:rPr kumimoji="1" lang="en-US" altLang="zh-CN" sz="2800" b="1" dirty="0">
                <a:solidFill>
                  <a:srgbClr val="BFBFBF"/>
                </a:solidFill>
                <a:latin typeface="微软雅黑" panose="020B0503020204020204" pitchFamily="34" charset="-122"/>
                <a:ea typeface="微软雅黑" panose="020B0503020204020204" pitchFamily="34" charset="-122"/>
              </a:rPr>
              <a:t>   </a:t>
            </a:r>
            <a:r>
              <a:rPr kumimoji="1" lang="zh-CN" altLang="en-US" sz="2800" b="1" dirty="0">
                <a:solidFill>
                  <a:srgbClr val="BFBFBF"/>
                </a:solidFill>
                <a:latin typeface="微软雅黑" panose="020B0503020204020204" pitchFamily="34" charset="-122"/>
                <a:ea typeface="微软雅黑" panose="020B0503020204020204" pitchFamily="34" charset="-122"/>
              </a:rPr>
              <a:t>备份资料</a:t>
            </a:r>
            <a:endParaRPr kumimoji="1" lang="en-US" altLang="zh-CN" sz="2800" b="1" dirty="0">
              <a:solidFill>
                <a:srgbClr val="BFBFBF"/>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922339" y="962025"/>
            <a:ext cx="7572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cxnSpLocks/>
          </p:cNvCxnSpPr>
          <p:nvPr/>
        </p:nvCxnSpPr>
        <p:spPr>
          <a:xfrm>
            <a:off x="922339" y="1452563"/>
            <a:ext cx="2590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5" name="íṣḷïḋê"/>
          <p:cNvSpPr txBox="1">
            <a:spLocks noChangeArrowheads="1"/>
          </p:cNvSpPr>
          <p:nvPr/>
        </p:nvSpPr>
        <p:spPr bwMode="auto">
          <a:xfrm>
            <a:off x="1601789" y="796926"/>
            <a:ext cx="1139825" cy="6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3600" b="1">
                <a:solidFill>
                  <a:srgbClr val="44546A"/>
                </a:solidFill>
              </a:rPr>
              <a:t>目录</a:t>
            </a:r>
            <a:endParaRPr lang="en-US" altLang="zh-CN" sz="3600" b="1">
              <a:solidFill>
                <a:srgbClr val="44546A"/>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文本框 13"/>
          <p:cNvSpPr txBox="1">
            <a:spLocks noChangeArrowheads="1"/>
          </p:cNvSpPr>
          <p:nvPr/>
        </p:nvSpPr>
        <p:spPr bwMode="auto">
          <a:xfrm>
            <a:off x="454026" y="376239"/>
            <a:ext cx="5089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附件页</a:t>
            </a:r>
            <a:r>
              <a:rPr lang="en-US" altLang="zh-CN" b="1">
                <a:solidFill>
                  <a:srgbClr val="000000"/>
                </a:solidFill>
                <a:latin typeface="微软雅黑" panose="020B0503020204020204" pitchFamily="34" charset="-122"/>
                <a:ea typeface="微软雅黑" panose="020B0503020204020204" pitchFamily="34" charset="-122"/>
              </a:rPr>
              <a:t>1</a:t>
            </a:r>
            <a:r>
              <a:rPr lang="zh-CN" altLang="en-US" b="1">
                <a:solidFill>
                  <a:srgbClr val="000000"/>
                </a:solidFill>
                <a:latin typeface="微软雅黑" panose="020B0503020204020204" pitchFamily="34" charset="-122"/>
                <a:ea typeface="微软雅黑" panose="020B0503020204020204" pitchFamily="34" charset="-122"/>
                <a:sym typeface="Arial" panose="020B0604020202020204" pitchFamily="34" charset="0"/>
              </a:rPr>
              <a:t>：申报书</a:t>
            </a:r>
            <a:r>
              <a:rPr lang="zh-CN" altLang="en-US" b="1">
                <a:solidFill>
                  <a:srgbClr val="1E323C"/>
                </a:solidFill>
                <a:latin typeface="微软雅黑" panose="020B0503020204020204" pitchFamily="34" charset="-122"/>
                <a:ea typeface="微软雅黑" panose="020B0503020204020204" pitchFamily="34" charset="-122"/>
                <a:sym typeface="Arial" panose="020B0604020202020204" pitchFamily="34" charset="0"/>
              </a:rPr>
              <a:t>、资金证明</a:t>
            </a:r>
          </a:p>
        </p:txBody>
      </p:sp>
      <p:sp>
        <p:nvSpPr>
          <p:cNvPr id="7" name="矩形 6"/>
          <p:cNvSpPr/>
          <p:nvPr/>
        </p:nvSpPr>
        <p:spPr>
          <a:xfrm>
            <a:off x="6342064" y="1508125"/>
            <a:ext cx="4460875" cy="2657475"/>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latin typeface="微软雅黑" panose="020B0503020204020204" pitchFamily="34" charset="-122"/>
              <a:ea typeface="微软雅黑" panose="020B0503020204020204" pitchFamily="34" charset="-122"/>
            </a:endParaRPr>
          </a:p>
        </p:txBody>
      </p:sp>
      <p:sp>
        <p:nvSpPr>
          <p:cNvPr id="69637" name="矩形 2"/>
          <p:cNvSpPr>
            <a:spLocks noChangeArrowheads="1"/>
          </p:cNvSpPr>
          <p:nvPr/>
        </p:nvSpPr>
        <p:spPr bwMode="auto">
          <a:xfrm>
            <a:off x="6267413" y="5923971"/>
            <a:ext cx="45100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11200">
              <a:defRPr>
                <a:solidFill>
                  <a:schemeClr val="tx1"/>
                </a:solidFill>
                <a:latin typeface="等线" panose="02010600030101010101" pitchFamily="2" charset="-122"/>
                <a:ea typeface="等线" panose="02010600030101010101" pitchFamily="2" charset="-122"/>
              </a:defRPr>
            </a:lvl1pPr>
            <a:lvl2pPr marL="742950" indent="-285750" defTabSz="711200">
              <a:defRPr>
                <a:solidFill>
                  <a:schemeClr val="tx1"/>
                </a:solidFill>
                <a:latin typeface="等线" panose="02010600030101010101" pitchFamily="2" charset="-122"/>
                <a:ea typeface="等线" panose="02010600030101010101" pitchFamily="2" charset="-122"/>
              </a:defRPr>
            </a:lvl2pPr>
            <a:lvl3pPr marL="1143000" indent="-228600" defTabSz="711200">
              <a:defRPr>
                <a:solidFill>
                  <a:schemeClr val="tx1"/>
                </a:solidFill>
                <a:latin typeface="等线" panose="02010600030101010101" pitchFamily="2" charset="-122"/>
                <a:ea typeface="等线" panose="02010600030101010101" pitchFamily="2" charset="-122"/>
              </a:defRPr>
            </a:lvl3pPr>
            <a:lvl4pPr marL="1600200" indent="-228600" defTabSz="711200">
              <a:defRPr>
                <a:solidFill>
                  <a:schemeClr val="tx1"/>
                </a:solidFill>
                <a:latin typeface="等线" panose="02010600030101010101" pitchFamily="2" charset="-122"/>
                <a:ea typeface="等线" panose="02010600030101010101" pitchFamily="2" charset="-122"/>
              </a:defRPr>
            </a:lvl4pPr>
            <a:lvl5pPr marL="2057400" indent="-228600" defTabSz="711200">
              <a:defRPr>
                <a:solidFill>
                  <a:schemeClr val="tx1"/>
                </a:solidFill>
                <a:latin typeface="等线" panose="02010600030101010101" pitchFamily="2" charset="-122"/>
                <a:ea typeface="等线" panose="02010600030101010101" pitchFamily="2" charset="-122"/>
              </a:defRPr>
            </a:lvl5pPr>
            <a:lvl6pPr marL="2514600" indent="-228600" defTabSz="711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711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711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711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r" eaLnBrk="1" hangingPunct="1"/>
            <a:r>
              <a:rPr lang="zh-CN" altLang="en-US" sz="1200" dirty="0" smtClean="0">
                <a:solidFill>
                  <a:srgbClr val="000000"/>
                </a:solidFill>
                <a:latin typeface="微软雅黑" panose="020B0503020204020204" pitchFamily="34" charset="-122"/>
                <a:ea typeface="微软雅黑" panose="020B0503020204020204" pitchFamily="34" charset="-122"/>
              </a:rPr>
              <a:t>微商银行</a:t>
            </a:r>
            <a:r>
              <a:rPr lang="en-US" altLang="zh-CN" sz="1200" dirty="0" smtClean="0">
                <a:solidFill>
                  <a:srgbClr val="000000"/>
                </a:solidFill>
                <a:latin typeface="微软雅黑" panose="020B0503020204020204" pitchFamily="34" charset="-122"/>
                <a:ea typeface="微软雅黑" panose="020B0503020204020204" pitchFamily="34" charset="-122"/>
              </a:rPr>
              <a:t>300</a:t>
            </a:r>
            <a:r>
              <a:rPr lang="zh-CN" altLang="en-US" sz="1200" dirty="0" smtClean="0">
                <a:solidFill>
                  <a:srgbClr val="000000"/>
                </a:solidFill>
                <a:latin typeface="微软雅黑" panose="020B0503020204020204" pitchFamily="34" charset="-122"/>
                <a:ea typeface="微软雅黑" panose="020B0503020204020204" pitchFamily="34" charset="-122"/>
              </a:rPr>
              <a:t>万</a:t>
            </a:r>
            <a:r>
              <a:rPr lang="zh-CN" altLang="zh-CN" sz="1200" dirty="0">
                <a:solidFill>
                  <a:srgbClr val="000000"/>
                </a:solidFill>
                <a:latin typeface="微软雅黑" panose="020B0503020204020204" pitchFamily="34" charset="-122"/>
                <a:ea typeface="微软雅黑" panose="020B0503020204020204" pitchFamily="34" charset="-122"/>
              </a:rPr>
              <a:t>资金证明</a:t>
            </a:r>
            <a:r>
              <a:rPr lang="zh-CN" altLang="en-US" sz="1200" dirty="0">
                <a:solidFill>
                  <a:srgbClr val="000000"/>
                </a:solidFill>
                <a:latin typeface="微软雅黑" panose="020B0503020204020204" pitchFamily="34" charset="-122"/>
                <a:ea typeface="微软雅黑" panose="020B0503020204020204" pitchFamily="34" charset="-122"/>
              </a:rPr>
              <a:t>，</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承诺专用于</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AITO</a:t>
            </a: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品牌，并加盖公章</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69638" name="矩形 3"/>
          <p:cNvSpPr>
            <a:spLocks noChangeArrowheads="1"/>
          </p:cNvSpPr>
          <p:nvPr/>
        </p:nvSpPr>
        <p:spPr bwMode="auto">
          <a:xfrm>
            <a:off x="2414589" y="4352925"/>
            <a:ext cx="101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a:solidFill>
                  <a:srgbClr val="000000"/>
                </a:solidFill>
                <a:sym typeface="Arial" panose="020B0604020202020204" pitchFamily="34" charset="0"/>
              </a:rPr>
              <a:t> </a:t>
            </a:r>
            <a:r>
              <a:rPr lang="en-US" altLang="zh-CN" sz="1200">
                <a:solidFill>
                  <a:srgbClr val="000000"/>
                </a:solidFill>
                <a:sym typeface="Arial" panose="020B0604020202020204" pitchFamily="34" charset="0"/>
              </a:rPr>
              <a:t>加盟申请书</a:t>
            </a:r>
            <a:endParaRPr lang="zh-CN" altLang="en-US" sz="1200">
              <a:solidFill>
                <a:srgbClr val="000000"/>
              </a:solidFill>
            </a:endParaRPr>
          </a:p>
        </p:txBody>
      </p:sp>
      <p:sp>
        <p:nvSpPr>
          <p:cNvPr id="10" name="矩形 9"/>
          <p:cNvSpPr/>
          <p:nvPr/>
        </p:nvSpPr>
        <p:spPr>
          <a:xfrm>
            <a:off x="1160465" y="1557338"/>
            <a:ext cx="4154487" cy="2659063"/>
          </a:xfrm>
          <a:prstGeom prst="rect">
            <a:avLst/>
          </a:prstGeom>
          <a:noFill/>
          <a:ln w="190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b="1">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97712" y="1170002"/>
            <a:ext cx="5874025" cy="4305701"/>
            <a:chOff x="2457420" y="1172299"/>
            <a:chExt cx="7116287" cy="5240219"/>
          </a:xfrm>
        </p:grpSpPr>
        <p:pic>
          <p:nvPicPr>
            <p:cNvPr id="12" name="图片 11">
              <a:extLst>
                <a:ext uri="{FF2B5EF4-FFF2-40B4-BE49-F238E27FC236}">
                  <a16:creationId xmlns:a16="http://schemas.microsoft.com/office/drawing/2014/main" id="{06F710E1-6D37-4561-AB70-C339BDEA0B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3395454" y="234265"/>
              <a:ext cx="5240219" cy="7116287"/>
            </a:xfrm>
            <a:prstGeom prst="rect">
              <a:avLst/>
            </a:prstGeom>
          </p:spPr>
        </p:pic>
        <p:sp>
          <p:nvSpPr>
            <p:cNvPr id="13" name="矩形 12"/>
            <p:cNvSpPr/>
            <p:nvPr/>
          </p:nvSpPr>
          <p:spPr>
            <a:xfrm>
              <a:off x="4599164" y="3551267"/>
              <a:ext cx="149382" cy="12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smtClean="0">
                  <a:solidFill>
                    <a:schemeClr val="tx1"/>
                  </a:solidFill>
                  <a:latin typeface="微软雅黑" pitchFamily="34" charset="-122"/>
                  <a:ea typeface="微软雅黑" pitchFamily="34" charset="-122"/>
                </a:rPr>
                <a:t>B</a:t>
              </a:r>
              <a:endParaRPr lang="zh-CN" altLang="en-US" sz="1000" dirty="0">
                <a:solidFill>
                  <a:schemeClr val="tx1"/>
                </a:solidFill>
                <a:latin typeface="微软雅黑" pitchFamily="34" charset="-122"/>
                <a:ea typeface="微软雅黑" pitchFamily="34" charset="-122"/>
              </a:endParaRPr>
            </a:p>
          </p:txBody>
        </p:sp>
      </p:gr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846" y="1170001"/>
            <a:ext cx="3201013" cy="430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图片 16">
            <a:extLst>
              <a:ext uri="{FF2B5EF4-FFF2-40B4-BE49-F238E27FC236}">
                <a16:creationId xmlns:a16="http://schemas.microsoft.com/office/drawing/2014/main" id="{1B116ACB-4E05-4087-BB1E-C1433AA473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2860" y="1170001"/>
            <a:ext cx="2829140" cy="4305702"/>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1827932599"/>
              </p:ext>
            </p:extLst>
          </p:nvPr>
        </p:nvGraphicFramePr>
        <p:xfrm>
          <a:off x="10202517" y="248658"/>
          <a:ext cx="1447800" cy="473075"/>
        </p:xfrm>
        <a:graphic>
          <a:graphicData uri="http://schemas.openxmlformats.org/presentationml/2006/ole">
            <mc:AlternateContent xmlns:mc="http://schemas.openxmlformats.org/markup-compatibility/2006">
              <mc:Choice xmlns:v="urn:schemas-microsoft-com:vml" Requires="v">
                <p:oleObj spid="_x0000_s45088" name="包装程序外壳对象" showAsIcon="1" r:id="rId6" imgW="1448280" imgH="473040" progId="Package">
                  <p:embed/>
                </p:oleObj>
              </mc:Choice>
              <mc:Fallback>
                <p:oleObj name="包装程序外壳对象" showAsIcon="1" r:id="rId6" imgW="1448280" imgH="473040" progId="Package">
                  <p:embed/>
                  <p:pic>
                    <p:nvPicPr>
                      <p:cNvPr id="0" name=""/>
                      <p:cNvPicPr/>
                      <p:nvPr/>
                    </p:nvPicPr>
                    <p:blipFill>
                      <a:blip r:embed="rId7"/>
                      <a:stretch>
                        <a:fillRect/>
                      </a:stretch>
                    </p:blipFill>
                    <p:spPr>
                      <a:xfrm>
                        <a:off x="10202517" y="248658"/>
                        <a:ext cx="1447800" cy="4730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13"/>
          <p:cNvSpPr txBox="1">
            <a:spLocks noChangeArrowheads="1"/>
          </p:cNvSpPr>
          <p:nvPr/>
        </p:nvSpPr>
        <p:spPr bwMode="auto">
          <a:xfrm>
            <a:off x="188914" y="468314"/>
            <a:ext cx="90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附件页</a:t>
            </a:r>
            <a:r>
              <a:rPr lang="en-US" altLang="zh-CN" b="1">
                <a:solidFill>
                  <a:srgbClr val="000000"/>
                </a:solidFill>
                <a:latin typeface="微软雅黑" panose="020B0503020204020204" pitchFamily="34" charset="-122"/>
                <a:ea typeface="微软雅黑" panose="020B0503020204020204" pitchFamily="34" charset="-122"/>
              </a:rPr>
              <a:t>2</a:t>
            </a:r>
            <a:r>
              <a:rPr lang="zh-CN" altLang="en-US" b="1">
                <a:solidFill>
                  <a:srgbClr val="000000"/>
                </a:solidFill>
                <a:latin typeface="微软雅黑" panose="020B0503020204020204" pitchFamily="34" charset="-122"/>
                <a:ea typeface="微软雅黑" panose="020B0503020204020204" pitchFamily="34" charset="-122"/>
              </a:rPr>
              <a:t>：土地证或者房产证</a:t>
            </a:r>
            <a:r>
              <a:rPr lang="en-US" altLang="zh-CN" b="1">
                <a:solidFill>
                  <a:srgbClr val="000000"/>
                </a:solidFill>
                <a:latin typeface="微软雅黑" panose="020B0503020204020204" pitchFamily="34" charset="-122"/>
                <a:ea typeface="微软雅黑" panose="020B0503020204020204" pitchFamily="34" charset="-122"/>
              </a:rPr>
              <a:t>/</a:t>
            </a:r>
            <a:r>
              <a:rPr lang="zh-CN" altLang="en-US" b="1">
                <a:solidFill>
                  <a:srgbClr val="000000"/>
                </a:solidFill>
                <a:latin typeface="微软雅黑" panose="020B0503020204020204" pitchFamily="34" charset="-122"/>
                <a:ea typeface="微软雅黑" panose="020B0503020204020204" pitchFamily="34" charset="-122"/>
              </a:rPr>
              <a:t>租赁合同或者意向协议</a:t>
            </a:r>
            <a:r>
              <a:rPr lang="en-US" altLang="zh-CN" b="1">
                <a:solidFill>
                  <a:srgbClr val="000000"/>
                </a:solidFill>
                <a:latin typeface="微软雅黑" panose="020B0503020204020204" pitchFamily="34" charset="-122"/>
                <a:ea typeface="微软雅黑" panose="020B0503020204020204" pitchFamily="34" charset="-122"/>
              </a:rPr>
              <a:t>(</a:t>
            </a:r>
            <a:r>
              <a:rPr lang="zh-CN" altLang="en-US" b="1">
                <a:solidFill>
                  <a:srgbClr val="000000"/>
                </a:solidFill>
                <a:latin typeface="微软雅黑" panose="020B0503020204020204" pitchFamily="34" charset="-122"/>
                <a:ea typeface="微软雅黑" panose="020B0503020204020204" pitchFamily="34" charset="-122"/>
              </a:rPr>
              <a:t>定金付款证明</a:t>
            </a:r>
            <a:r>
              <a:rPr lang="en-US" altLang="zh-CN" b="1">
                <a:solidFill>
                  <a:srgbClr val="000000"/>
                </a:solidFill>
                <a:latin typeface="微软雅黑" panose="020B0503020204020204" pitchFamily="34" charset="-122"/>
                <a:ea typeface="微软雅黑" panose="020B0503020204020204" pitchFamily="34" charset="-122"/>
              </a:rPr>
              <a:t>)</a:t>
            </a:r>
            <a:endParaRPr lang="zh-CN" altLang="en-US" b="1">
              <a:solidFill>
                <a:srgbClr val="1E323C"/>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圆角矩形标注 3"/>
          <p:cNvSpPr/>
          <p:nvPr/>
        </p:nvSpPr>
        <p:spPr>
          <a:xfrm>
            <a:off x="7088884" y="185738"/>
            <a:ext cx="4947403" cy="565151"/>
          </a:xfrm>
          <a:prstGeom prst="wedgeRoundRectCallout">
            <a:avLst>
              <a:gd name="adj1" fmla="val -29684"/>
              <a:gd name="adj2" fmla="val 89041"/>
              <a:gd name="adj3" fmla="val 1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CN" altLang="en-US" sz="1600" i="1" dirty="0">
                <a:solidFill>
                  <a:srgbClr val="FF0000"/>
                </a:solidFill>
                <a:latin typeface="微软雅黑" panose="020B0503020204020204" pitchFamily="34" charset="-122"/>
                <a:ea typeface="微软雅黑" panose="020B0503020204020204" pitchFamily="34" charset="-122"/>
              </a:rPr>
              <a:t>附件</a:t>
            </a:r>
            <a:r>
              <a:rPr lang="en-US" altLang="zh-CN" sz="1600" i="1" dirty="0">
                <a:solidFill>
                  <a:srgbClr val="FF0000"/>
                </a:solidFill>
                <a:latin typeface="微软雅黑" panose="020B0503020204020204" pitchFamily="34" charset="-122"/>
                <a:ea typeface="微软雅黑" panose="020B0503020204020204" pitchFamily="34" charset="-122"/>
              </a:rPr>
              <a:t>8</a:t>
            </a:r>
            <a:r>
              <a:rPr lang="zh-CN" altLang="en-US" sz="1600" i="1" dirty="0">
                <a:solidFill>
                  <a:srgbClr val="FF0000"/>
                </a:solidFill>
                <a:latin typeface="微软雅黑" panose="020B0503020204020204" pitchFamily="34" charset="-122"/>
                <a:ea typeface="微软雅黑" panose="020B0503020204020204" pitchFamily="34" charset="-122"/>
              </a:rPr>
              <a:t>：土地证或者房产证</a:t>
            </a:r>
            <a:r>
              <a:rPr lang="en-US" altLang="zh-CN" sz="1600" i="1" dirty="0">
                <a:solidFill>
                  <a:srgbClr val="FF0000"/>
                </a:solidFill>
                <a:latin typeface="微软雅黑" panose="020B0503020204020204" pitchFamily="34" charset="-122"/>
                <a:ea typeface="微软雅黑" panose="020B0503020204020204" pitchFamily="34" charset="-122"/>
              </a:rPr>
              <a:t>/</a:t>
            </a:r>
            <a:r>
              <a:rPr lang="zh-CN" altLang="en-US" sz="1600" i="1" dirty="0">
                <a:solidFill>
                  <a:srgbClr val="FF0000"/>
                </a:solidFill>
                <a:latin typeface="微软雅黑" panose="020B0503020204020204" pitchFamily="34" charset="-122"/>
                <a:ea typeface="微软雅黑" panose="020B0503020204020204" pitchFamily="34" charset="-122"/>
              </a:rPr>
              <a:t>租赁合同或者意向协议</a:t>
            </a:r>
            <a:r>
              <a:rPr lang="en-US" altLang="zh-CN" sz="1600" i="1" dirty="0">
                <a:solidFill>
                  <a:srgbClr val="FF0000"/>
                </a:solidFill>
                <a:latin typeface="微软雅黑" panose="020B0503020204020204" pitchFamily="34" charset="-122"/>
                <a:ea typeface="微软雅黑" panose="020B0503020204020204" pitchFamily="34" charset="-122"/>
              </a:rPr>
              <a:t>(</a:t>
            </a:r>
            <a:r>
              <a:rPr lang="zh-CN" altLang="en-US" sz="1600" i="1" dirty="0">
                <a:solidFill>
                  <a:srgbClr val="FF0000"/>
                </a:solidFill>
                <a:latin typeface="微软雅黑" panose="020B0503020204020204" pitchFamily="34" charset="-122"/>
                <a:ea typeface="微软雅黑" panose="020B0503020204020204" pitchFamily="34" charset="-122"/>
              </a:rPr>
              <a:t>定金付款证明</a:t>
            </a:r>
            <a:r>
              <a:rPr lang="en-US" altLang="zh-CN" sz="1600" i="1" dirty="0">
                <a:solidFill>
                  <a:srgbClr val="FF0000"/>
                </a:solidFill>
                <a:latin typeface="微软雅黑" panose="020B0503020204020204" pitchFamily="34" charset="-122"/>
                <a:ea typeface="微软雅黑" panose="020B0503020204020204" pitchFamily="34" charset="-122"/>
              </a:rPr>
              <a:t>)</a:t>
            </a:r>
            <a:endParaRPr lang="zh-CN" altLang="en-US" sz="1600" i="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5" name="图片 4">
            <a:extLst>
              <a:ext uri="{FF2B5EF4-FFF2-40B4-BE49-F238E27FC236}">
                <a16:creationId xmlns:a16="http://schemas.microsoft.com/office/drawing/2014/main" id="{96A20A1F-9710-49DE-8F32-D2287FE48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9601" y="1038013"/>
            <a:ext cx="3485804" cy="4933537"/>
          </a:xfrm>
          <a:prstGeom prst="rect">
            <a:avLst/>
          </a:prstGeom>
        </p:spPr>
      </p:pic>
      <p:pic>
        <p:nvPicPr>
          <p:cNvPr id="6" name="图片 5">
            <a:extLst>
              <a:ext uri="{FF2B5EF4-FFF2-40B4-BE49-F238E27FC236}">
                <a16:creationId xmlns:a16="http://schemas.microsoft.com/office/drawing/2014/main" id="{B6BC5102-AA33-472C-9E5E-5B0CF8742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5405" y="1038013"/>
            <a:ext cx="3488785" cy="493353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729010324"/>
              </p:ext>
            </p:extLst>
          </p:nvPr>
        </p:nvGraphicFramePr>
        <p:xfrm>
          <a:off x="233365" y="1073149"/>
          <a:ext cx="10751757" cy="4580086"/>
        </p:xfrm>
        <a:graphic>
          <a:graphicData uri="http://schemas.openxmlformats.org/drawingml/2006/table">
            <a:tbl>
              <a:tblPr firstRow="1" firstCol="1" bandRow="1">
                <a:tableStyleId>{5C22544A-7EE6-4342-B048-85BDC9FD1C3A}</a:tableStyleId>
              </a:tblPr>
              <a:tblGrid>
                <a:gridCol w="3906217">
                  <a:extLst>
                    <a:ext uri="{9D8B030D-6E8A-4147-A177-3AD203B41FA5}">
                      <a16:colId xmlns:a16="http://schemas.microsoft.com/office/drawing/2014/main" val="20000"/>
                    </a:ext>
                  </a:extLst>
                </a:gridCol>
                <a:gridCol w="4058327">
                  <a:extLst>
                    <a:ext uri="{9D8B030D-6E8A-4147-A177-3AD203B41FA5}">
                      <a16:colId xmlns:a16="http://schemas.microsoft.com/office/drawing/2014/main" val="20001"/>
                    </a:ext>
                  </a:extLst>
                </a:gridCol>
                <a:gridCol w="929071">
                  <a:extLst>
                    <a:ext uri="{9D8B030D-6E8A-4147-A177-3AD203B41FA5}">
                      <a16:colId xmlns:a16="http://schemas.microsoft.com/office/drawing/2014/main" val="20003"/>
                    </a:ext>
                  </a:extLst>
                </a:gridCol>
                <a:gridCol w="929071">
                  <a:extLst>
                    <a:ext uri="{9D8B030D-6E8A-4147-A177-3AD203B41FA5}">
                      <a16:colId xmlns:a16="http://schemas.microsoft.com/office/drawing/2014/main" val="20004"/>
                    </a:ext>
                  </a:extLst>
                </a:gridCol>
                <a:gridCol w="929071">
                  <a:extLst>
                    <a:ext uri="{9D8B030D-6E8A-4147-A177-3AD203B41FA5}">
                      <a16:colId xmlns:a16="http://schemas.microsoft.com/office/drawing/2014/main" val="20005"/>
                    </a:ext>
                  </a:extLst>
                </a:gridCol>
              </a:tblGrid>
              <a:tr h="508883">
                <a:tc>
                  <a:txBody>
                    <a:bodyPr/>
                    <a:lstStyle/>
                    <a:p>
                      <a:pPr algn="ctr" fontAlgn="auto" hangingPunct="1">
                        <a:spcAft>
                          <a:spcPts val="0"/>
                        </a:spcAft>
                      </a:pPr>
                      <a:r>
                        <a:rPr lang="zh-CN" sz="1500" dirty="0">
                          <a:solidFill>
                            <a:schemeClr val="bg1"/>
                          </a:solidFill>
                          <a:effectLst/>
                          <a:latin typeface="微软雅黑" panose="020B0503020204020204" charset="-122"/>
                          <a:ea typeface="微软雅黑" panose="020B0503020204020204" charset="-122"/>
                        </a:rPr>
                        <a:t>相关材料内容</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auto" hangingPunct="1">
                        <a:spcAft>
                          <a:spcPts val="0"/>
                        </a:spcAft>
                      </a:pPr>
                      <a:r>
                        <a:rPr lang="zh-CN" altLang="en-US" sz="1500" dirty="0" smtClean="0">
                          <a:solidFill>
                            <a:schemeClr val="bg1"/>
                          </a:solidFill>
                          <a:effectLst/>
                          <a:latin typeface="微软雅黑" panose="020B0503020204020204" charset="-122"/>
                          <a:ea typeface="微软雅黑" panose="020B0503020204020204" charset="-122"/>
                        </a:rPr>
                        <a:t>说明</a:t>
                      </a:r>
                      <a:endParaRPr lang="zh-CN" sz="1500" dirty="0">
                        <a:solidFill>
                          <a:schemeClr val="bg1"/>
                        </a:solidFill>
                        <a:effectLst/>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auto" hangingPunct="1">
                        <a:spcAft>
                          <a:spcPts val="0"/>
                        </a:spcAft>
                      </a:pPr>
                      <a:r>
                        <a:rPr lang="zh-CN" altLang="en-US" sz="1500" dirty="0" smtClean="0">
                          <a:solidFill>
                            <a:schemeClr val="bg1"/>
                          </a:solidFill>
                          <a:effectLst/>
                          <a:latin typeface="微软雅黑" panose="020B0503020204020204" charset="-122"/>
                          <a:ea typeface="微软雅黑" panose="020B0503020204020204" charset="-122"/>
                        </a:rPr>
                        <a:t>提供</a:t>
                      </a:r>
                      <a:endParaRPr lang="zh-CN" sz="1500" dirty="0">
                        <a:solidFill>
                          <a:schemeClr val="bg1"/>
                        </a:solidFill>
                        <a:effectLst/>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auto" hangingPunct="1">
                        <a:spcAft>
                          <a:spcPts val="0"/>
                        </a:spcAft>
                      </a:pPr>
                      <a:r>
                        <a:rPr lang="zh-CN" sz="1500" dirty="0">
                          <a:solidFill>
                            <a:schemeClr val="bg1"/>
                          </a:solidFill>
                          <a:effectLst/>
                          <a:latin typeface="微软雅黑" panose="020B0503020204020204" charset="-122"/>
                          <a:ea typeface="微软雅黑" panose="020B0503020204020204" charset="-122"/>
                        </a:rPr>
                        <a:t>是否提供</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auto" hangingPunct="1">
                        <a:spcAft>
                          <a:spcPts val="0"/>
                        </a:spcAft>
                      </a:pPr>
                      <a:r>
                        <a:rPr lang="zh-CN" sz="1500" dirty="0">
                          <a:solidFill>
                            <a:schemeClr val="bg1"/>
                          </a:solidFill>
                          <a:effectLst/>
                          <a:latin typeface="微软雅黑" panose="020B0503020204020204" charset="-122"/>
                          <a:ea typeface="微软雅黑" panose="020B0503020204020204" charset="-122"/>
                        </a:rPr>
                        <a:t>材料页码</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508883">
                <a:tc>
                  <a:txBody>
                    <a:bodyPr/>
                    <a:lstStyle/>
                    <a:p>
                      <a:pPr algn="l"/>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1</a:t>
                      </a:r>
                      <a:r>
                        <a:rPr lang="zh-CN" altLang="en-US" sz="1500" b="0" dirty="0" smtClean="0">
                          <a:solidFill>
                            <a:schemeClr val="tx1"/>
                          </a:solidFill>
                          <a:latin typeface="微软雅黑" panose="020B0503020204020204" charset="-122"/>
                          <a:ea typeface="微软雅黑" panose="020B0503020204020204" charset="-122"/>
                        </a:rPr>
                        <a:t>：申请公司营业执照</a:t>
                      </a:r>
                      <a:endParaRPr lang="zh-CN" altLang="zh-CN" sz="1500" b="0" dirty="0">
                        <a:solidFill>
                          <a:schemeClr val="tx1"/>
                        </a:solidFill>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auto" hangingPunct="1">
                        <a:spcAft>
                          <a:spcPts val="0"/>
                        </a:spcAft>
                      </a:pPr>
                      <a:endParaRPr lang="zh-CN" sz="1500" dirty="0">
                        <a:solidFill>
                          <a:schemeClr val="tx1"/>
                        </a:solidFill>
                        <a:effectLst/>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dirty="0"/>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8883">
                <a:tc>
                  <a:txBody>
                    <a:bodyPr/>
                    <a:lstStyle/>
                    <a:p>
                      <a:pPr algn="l" fontAlgn="auto" hangingPunct="1">
                        <a:spcAft>
                          <a:spcPts val="0"/>
                        </a:spcAft>
                      </a:pPr>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2</a:t>
                      </a:r>
                      <a:r>
                        <a:rPr lang="zh-CN" altLang="en-US" sz="1500" b="0" dirty="0" smtClean="0">
                          <a:solidFill>
                            <a:schemeClr val="tx1"/>
                          </a:solidFill>
                          <a:latin typeface="微软雅黑" panose="020B0503020204020204" charset="-122"/>
                          <a:ea typeface="微软雅黑" panose="020B0503020204020204" charset="-122"/>
                        </a:rPr>
                        <a:t>：</a:t>
                      </a:r>
                      <a:r>
                        <a:rPr lang="zh-CN" altLang="zh-CN" sz="1500" b="0" dirty="0" smtClean="0">
                          <a:solidFill>
                            <a:schemeClr val="tx1"/>
                          </a:solidFill>
                          <a:latin typeface="微软雅黑" panose="020B0503020204020204" charset="-122"/>
                          <a:ea typeface="微软雅黑" panose="020B0503020204020204" charset="-122"/>
                        </a:rPr>
                        <a:t>申请公司现行股权结构相关证明文件</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dirty="0" smtClean="0">
                          <a:solidFill>
                            <a:schemeClr val="tx1"/>
                          </a:solidFill>
                          <a:latin typeface="微软雅黑" panose="020B0503020204020204" charset="-122"/>
                          <a:ea typeface="微软雅黑" panose="020B0503020204020204" charset="-122"/>
                        </a:rPr>
                        <a:t>公司章程、股东协议以及董事会决议</a:t>
                      </a:r>
                      <a:r>
                        <a:rPr lang="zh-CN" altLang="en-US" sz="1200" dirty="0" smtClean="0">
                          <a:solidFill>
                            <a:schemeClr val="tx1"/>
                          </a:solidFill>
                          <a:latin typeface="微软雅黑" panose="020B0503020204020204" charset="-122"/>
                          <a:ea typeface="微软雅黑" panose="020B0503020204020204" charset="-122"/>
                        </a:rPr>
                        <a:t>或工商登记查询报告</a:t>
                      </a:r>
                      <a:endParaRPr lang="zh-CN" altLang="zh-CN" sz="1200" dirty="0" smtClean="0">
                        <a:solidFill>
                          <a:schemeClr val="tx1"/>
                        </a:solidFill>
                        <a:effectLst/>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92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3</a:t>
                      </a:r>
                      <a:r>
                        <a:rPr lang="zh-CN" altLang="en-US" sz="1500" b="0" dirty="0" smtClean="0">
                          <a:solidFill>
                            <a:schemeClr val="tx1"/>
                          </a:solidFill>
                          <a:latin typeface="微软雅黑" panose="020B0503020204020204" charset="-122"/>
                          <a:ea typeface="微软雅黑" panose="020B0503020204020204" charset="-122"/>
                        </a:rPr>
                        <a:t>：申请公司汽车品牌介绍</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latin typeface="微软雅黑" panose="020B0503020204020204" charset="-122"/>
                          <a:ea typeface="微软雅黑" panose="020B0503020204020204" charset="-122"/>
                        </a:rPr>
                        <a:t>需提供品牌授权经销商的营业执照电子扫描件</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888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4</a:t>
                      </a:r>
                      <a:r>
                        <a:rPr lang="zh-CN" altLang="en-US" sz="1500" b="0" dirty="0" smtClean="0">
                          <a:solidFill>
                            <a:schemeClr val="tx1"/>
                          </a:solidFill>
                          <a:latin typeface="微软雅黑" panose="020B0503020204020204" charset="-122"/>
                          <a:ea typeface="微软雅黑" panose="020B0503020204020204" charset="-122"/>
                        </a:rPr>
                        <a:t>：</a:t>
                      </a:r>
                      <a:r>
                        <a:rPr lang="zh-CN" altLang="en-US" sz="1500" b="0" kern="1200" dirty="0" smtClean="0">
                          <a:solidFill>
                            <a:schemeClr val="tx1"/>
                          </a:solidFill>
                          <a:latin typeface="微软雅黑" panose="020B0503020204020204" charset="-122"/>
                          <a:ea typeface="微软雅黑" panose="020B0503020204020204" charset="-122"/>
                          <a:cs typeface="+mn-cs"/>
                        </a:rPr>
                        <a:t>完整版原始建筑平面图纸</a:t>
                      </a:r>
                      <a:endParaRPr lang="zh-CN" altLang="en-US" sz="1500" b="0" kern="1200" dirty="0" smtClean="0">
                        <a:solidFill>
                          <a:schemeClr val="tx1"/>
                        </a:solidFill>
                        <a:latin typeface="微软雅黑" panose="020B0503020204020204" charset="-122"/>
                        <a:ea typeface="微软雅黑" panose="020B0503020204020204" charset="-122"/>
                        <a:cs typeface="+mn-cs"/>
                        <a:sym typeface="Arial" panose="020B0604020202020204" pitchFamily="34" charset="0"/>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solidFill>
                          <a:schemeClr val="tx1"/>
                        </a:solidFill>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8635">
                <a:tc>
                  <a:txBody>
                    <a:bodyPr/>
                    <a:lstStyle/>
                    <a:p>
                      <a:pPr algn="l" fontAlgn="auto" hangingPunct="1">
                        <a:spcAft>
                          <a:spcPts val="0"/>
                        </a:spcAft>
                      </a:pPr>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5</a:t>
                      </a:r>
                      <a:r>
                        <a:rPr lang="zh-CN" altLang="en-US" sz="1500" b="0" dirty="0" smtClean="0">
                          <a:solidFill>
                            <a:schemeClr val="tx1"/>
                          </a:solidFill>
                          <a:latin typeface="微软雅黑" panose="020B0503020204020204" charset="-122"/>
                          <a:ea typeface="微软雅黑" panose="020B0503020204020204" charset="-122"/>
                        </a:rPr>
                        <a:t>：</a:t>
                      </a:r>
                      <a:r>
                        <a:rPr lang="zh-CN" altLang="en-US" sz="1500" b="0" kern="1200" dirty="0" smtClean="0">
                          <a:solidFill>
                            <a:schemeClr val="tx1"/>
                          </a:solidFill>
                          <a:latin typeface="微软雅黑" panose="020B0503020204020204" charset="-122"/>
                          <a:ea typeface="微软雅黑" panose="020B0503020204020204" charset="-122"/>
                          <a:cs typeface="+mn-cs"/>
                        </a:rPr>
                        <a:t>近三年获得的荣誉</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tx1"/>
                          </a:solidFill>
                          <a:latin typeface="微软雅黑" panose="020B0503020204020204" charset="-122"/>
                          <a:ea typeface="微软雅黑" panose="020B0503020204020204" charset="-122"/>
                        </a:rPr>
                        <a:t>与材料中保持一致，以</a:t>
                      </a:r>
                      <a:r>
                        <a:rPr lang="en-US" altLang="zh-CN" sz="1200" dirty="0" smtClean="0">
                          <a:solidFill>
                            <a:schemeClr val="tx1"/>
                          </a:solidFill>
                          <a:latin typeface="微软雅黑" panose="020B0503020204020204" charset="-122"/>
                          <a:ea typeface="微软雅黑" panose="020B0503020204020204" charset="-122"/>
                        </a:rPr>
                        <a:t>WORD</a:t>
                      </a:r>
                      <a:r>
                        <a:rPr lang="zh-CN" altLang="en-US" sz="1200" dirty="0" smtClean="0">
                          <a:solidFill>
                            <a:schemeClr val="tx1"/>
                          </a:solidFill>
                          <a:latin typeface="微软雅黑" panose="020B0503020204020204" charset="-122"/>
                          <a:ea typeface="微软雅黑" panose="020B0503020204020204" charset="-122"/>
                        </a:rPr>
                        <a:t>或</a:t>
                      </a:r>
                      <a:r>
                        <a:rPr lang="en-US" altLang="zh-CN" sz="1200" dirty="0" smtClean="0">
                          <a:solidFill>
                            <a:schemeClr val="tx1"/>
                          </a:solidFill>
                          <a:latin typeface="微软雅黑" panose="020B0503020204020204" charset="-122"/>
                          <a:ea typeface="微软雅黑" panose="020B0503020204020204" charset="-122"/>
                        </a:rPr>
                        <a:t>PDF</a:t>
                      </a:r>
                      <a:r>
                        <a:rPr lang="zh-CN" altLang="en-US" sz="1200" dirty="0" smtClean="0">
                          <a:solidFill>
                            <a:schemeClr val="tx1"/>
                          </a:solidFill>
                          <a:latin typeface="微软雅黑" panose="020B0503020204020204" charset="-122"/>
                          <a:ea typeface="微软雅黑" panose="020B0503020204020204" charset="-122"/>
                        </a:rPr>
                        <a:t>体现</a:t>
                      </a:r>
                      <a:endParaRPr lang="zh-CN" altLang="zh-CN" sz="1200" dirty="0" smtClean="0">
                        <a:solidFill>
                          <a:schemeClr val="tx1"/>
                        </a:solidFill>
                        <a:effectLst/>
                        <a:latin typeface="微软雅黑" panose="020B0503020204020204" charset="-122"/>
                        <a:ea typeface="微软雅黑" panose="020B0503020204020204" charset="-122"/>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888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附件</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6</a:t>
                      </a: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AITO</a:t>
                      </a: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用户中心加盟申请书</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8883">
                <a:tc>
                  <a:txBody>
                    <a:bodyPr/>
                    <a:lstStyle/>
                    <a:p>
                      <a:pPr algn="l"/>
                      <a:r>
                        <a:rPr lang="zh-CN" altLang="en-US" sz="1500" b="0" dirty="0" smtClean="0">
                          <a:solidFill>
                            <a:schemeClr val="tx1"/>
                          </a:solidFill>
                          <a:latin typeface="微软雅黑" panose="020B0503020204020204" charset="-122"/>
                          <a:ea typeface="微软雅黑" panose="020B0503020204020204" charset="-122"/>
                        </a:rPr>
                        <a:t>附件</a:t>
                      </a:r>
                      <a:r>
                        <a:rPr lang="en-US" altLang="zh-CN" sz="1500" b="0" dirty="0" smtClean="0">
                          <a:solidFill>
                            <a:schemeClr val="tx1"/>
                          </a:solidFill>
                          <a:latin typeface="微软雅黑" panose="020B0503020204020204" charset="-122"/>
                          <a:ea typeface="微软雅黑" panose="020B0503020204020204" charset="-122"/>
                        </a:rPr>
                        <a:t>7</a:t>
                      </a:r>
                      <a:r>
                        <a:rPr lang="zh-CN" altLang="en-US" sz="1500" b="0" dirty="0" smtClean="0">
                          <a:solidFill>
                            <a:schemeClr val="tx1"/>
                          </a:solidFill>
                          <a:latin typeface="微软雅黑" panose="020B0503020204020204" charset="-122"/>
                          <a:ea typeface="微软雅黑" panose="020B0503020204020204" charset="-122"/>
                        </a:rPr>
                        <a:t>：</a:t>
                      </a:r>
                      <a:r>
                        <a:rPr lang="zh-CN" altLang="zh-CN" sz="1500" b="0" dirty="0" smtClean="0">
                          <a:solidFill>
                            <a:schemeClr val="tx1"/>
                          </a:solidFill>
                          <a:latin typeface="微软雅黑" panose="020B0503020204020204" charset="-122"/>
                          <a:ea typeface="微软雅黑" panose="020B0503020204020204" charset="-122"/>
                        </a:rPr>
                        <a:t>资金证明文件</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200" dirty="0" smtClean="0">
                          <a:solidFill>
                            <a:schemeClr val="tx1"/>
                          </a:solidFill>
                          <a:latin typeface="微软雅黑" panose="020B0503020204020204" charset="-122"/>
                          <a:ea typeface="微软雅黑" panose="020B0503020204020204" charset="-122"/>
                        </a:rPr>
                        <a:t>公司现有资金截图、存款证明</a:t>
                      </a:r>
                      <a:r>
                        <a:rPr lang="zh-CN" altLang="en-US" sz="1200" dirty="0" smtClean="0">
                          <a:solidFill>
                            <a:schemeClr val="tx1"/>
                          </a:solidFill>
                          <a:latin typeface="微软雅黑" panose="020B0503020204020204" charset="-122"/>
                          <a:ea typeface="微软雅黑" panose="020B0503020204020204" charset="-122"/>
                        </a:rPr>
                        <a:t>，需加盖申请公司公章</a:t>
                      </a: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888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附件</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8</a:t>
                      </a: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：提供土地证或者房产证</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租赁合同或者意向协议</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r>
                        <a:rPr kumimoji="0" lang="zh-CN" altLang="en-US"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定金付款证明</a:t>
                      </a:r>
                      <a:r>
                        <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15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sym typeface="Arial" panose="020B0604020202020204" pitchFamily="34" charset="0"/>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zh-CN" sz="15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F1F4"/>
                    </a:solidFill>
                  </a:tcPr>
                </a:tc>
                <a:tc>
                  <a:txBody>
                    <a:bodyPr/>
                    <a:lstStyle/>
                    <a:p>
                      <a:endParaRPr lang="zh-CN" altLang="en-US" dirty="0"/>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1745" name="文本框 4"/>
          <p:cNvSpPr txBox="1">
            <a:spLocks noChangeArrowheads="1"/>
          </p:cNvSpPr>
          <p:nvPr/>
        </p:nvSpPr>
        <p:spPr bwMode="auto">
          <a:xfrm>
            <a:off x="109539" y="282575"/>
            <a:ext cx="90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000000"/>
                </a:solidFill>
                <a:latin typeface="微软雅黑" panose="020B0503020204020204" charset="-122"/>
                <a:ea typeface="微软雅黑" panose="020B0503020204020204" charset="-122"/>
              </a:rPr>
              <a:t>3</a:t>
            </a:r>
            <a:r>
              <a:rPr kumimoji="0" lang="en-US" altLang="zh-CN" sz="1800" b="1"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1800" b="1" i="0" u="none" strike="noStrike" kern="1200" cap="none" spc="0" normalizeH="0" baseline="0" noProof="0" dirty="0">
                <a:ln>
                  <a:noFill/>
                </a:ln>
                <a:solidFill>
                  <a:srgbClr val="1E323C"/>
                </a:solidFill>
                <a:effectLst/>
                <a:uLnTx/>
                <a:uFillTx/>
                <a:latin typeface="微软雅黑" panose="020B0503020204020204" charset="-122"/>
                <a:ea typeface="微软雅黑" panose="020B0503020204020204" charset="-122"/>
                <a:cs typeface="+mn-cs"/>
                <a:sym typeface="Arial" panose="020B0604020202020204" pitchFamily="34" charset="0"/>
              </a:rPr>
              <a:t>附件清单明细</a:t>
            </a:r>
          </a:p>
        </p:txBody>
      </p:sp>
    </p:spTree>
    <p:extLst>
      <p:ext uri="{BB962C8B-B14F-4D97-AF65-F5344CB8AC3E}">
        <p14:creationId xmlns:p14="http://schemas.microsoft.com/office/powerpoint/2010/main" val="76196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5"/>
          <a:stretch>
            <a:fillRect/>
          </a:stretch>
        </p:blipFill>
        <p:spPr>
          <a:xfrm>
            <a:off x="140495" y="1783244"/>
            <a:ext cx="4933315" cy="3051175"/>
          </a:xfrm>
          <a:prstGeom prst="rect">
            <a:avLst/>
          </a:prstGeom>
        </p:spPr>
      </p:pic>
      <p:sp>
        <p:nvSpPr>
          <p:cNvPr id="42021" name="TextBox 9"/>
          <p:cNvSpPr txBox="1">
            <a:spLocks noChangeArrowheads="1"/>
          </p:cNvSpPr>
          <p:nvPr/>
        </p:nvSpPr>
        <p:spPr bwMode="auto">
          <a:xfrm>
            <a:off x="5262355" y="1839157"/>
            <a:ext cx="76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ts val="725"/>
              </a:spcBef>
              <a:spcAft>
                <a:spcPts val="725"/>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市场容量趋势</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022" name="TextBox 9"/>
          <p:cNvSpPr txBox="1">
            <a:spLocks noChangeArrowheads="1"/>
          </p:cNvSpPr>
          <p:nvPr/>
        </p:nvSpPr>
        <p:spPr bwMode="auto">
          <a:xfrm>
            <a:off x="5262355" y="3751938"/>
            <a:ext cx="101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50000"/>
              </a:lnSpc>
              <a:spcBef>
                <a:spcPts val="725"/>
              </a:spcBef>
              <a:spcAft>
                <a:spcPts val="725"/>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对标品牌上牌量趋势</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文本框 24"/>
          <p:cNvSpPr txBox="1">
            <a:spLocks noChangeArrowheads="1"/>
          </p:cNvSpPr>
          <p:nvPr/>
        </p:nvSpPr>
        <p:spPr bwMode="auto">
          <a:xfrm>
            <a:off x="140495" y="189688"/>
            <a:ext cx="90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1. </a:t>
            </a:r>
            <a:r>
              <a:rPr kumimoji="0" lang="zh-CN" altLang="en-US" sz="1800" b="1" i="0" u="none" strike="noStrike" kern="1200" cap="none" spc="0" normalizeH="0" baseline="0" noProof="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rPr>
              <a:t>城市概况及市场分析</a:t>
            </a:r>
            <a:endParaRPr kumimoji="0" lang="en-US" altLang="zh-CN" sz="1800" b="1" i="0" u="none" strike="noStrike" kern="1200" cap="none" spc="0" normalizeH="0" baseline="0" noProof="0">
              <a:ln>
                <a:noFill/>
              </a:ln>
              <a:solidFill>
                <a:srgbClr val="1E323C"/>
              </a:solidFill>
              <a:effectLst/>
              <a:uLnTx/>
              <a:uFillTx/>
              <a:latin typeface="微软雅黑" panose="020B0503020204020204" pitchFamily="34" charset="-122"/>
              <a:ea typeface="微软雅黑" panose="020B0503020204020204" pitchFamily="34" charset="-122"/>
              <a:cs typeface="+mn-cs"/>
              <a:sym typeface="Arial" panose="020B0604020202090204" pitchFamily="34" charset="0"/>
            </a:endParaRPr>
          </a:p>
        </p:txBody>
      </p:sp>
      <p:sp>
        <p:nvSpPr>
          <p:cNvPr id="32" name="TextBox 9"/>
          <p:cNvSpPr txBox="1">
            <a:spLocks noChangeArrowheads="1"/>
          </p:cNvSpPr>
          <p:nvPr/>
        </p:nvSpPr>
        <p:spPr bwMode="auto">
          <a:xfrm>
            <a:off x="140495" y="874507"/>
            <a:ext cx="5122545" cy="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nchor="ct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ts val="725"/>
              </a:spcBef>
              <a:spcAft>
                <a:spcPts val="725"/>
              </a:spcAft>
              <a:buClrTx/>
              <a:buSzTx/>
              <a:buFontTx/>
              <a:buNone/>
              <a:tabLst/>
              <a:defRPr/>
            </a:pPr>
            <a:r>
              <a:rPr kumimoji="0" lang="zh-CN" altLang="en-US"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人口</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1299.6</a:t>
            </a:r>
            <a:r>
              <a:rPr kumimoji="0" lang="zh-CN" altLang="en-US"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万（</a:t>
            </a:r>
            <a:r>
              <a:rPr kumimoji="0" lang="en-US" altLang="zh-CN"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2022</a:t>
            </a:r>
            <a:r>
              <a:rPr kumimoji="0" lang="zh-CN" altLang="en-US"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年）        </a:t>
            </a:r>
            <a:r>
              <a:rPr kumimoji="0" lang="en-US" altLang="zh-CN"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GDP</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产值：</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1.15</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 </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ts val="720"/>
              </a:spcBef>
              <a:spcAft>
                <a:spcPts val="720"/>
              </a:spcAft>
              <a:buClrTx/>
              <a:buSzTx/>
              <a:buFontTx/>
              <a:buNone/>
              <a:tabLst/>
              <a:defRPr/>
            </a:pPr>
            <a:r>
              <a:rPr kumimoji="0" lang="zh-CN" altLang="en-US"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面积</a:t>
            </a:r>
            <a:r>
              <a:rPr kumimoji="0" lang="en-US" altLang="zh-CN"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:10108k</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2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行政区域</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11</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个行政区+1</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个县</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蓝田县和周至县</a:t>
            </a:r>
            <a:r>
              <a:rPr kumimoji="0" lang="en-US" altLang="zh-CN" sz="1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p>
        </p:txBody>
      </p:sp>
      <p:sp>
        <p:nvSpPr>
          <p:cNvPr id="33" name="文本框 17"/>
          <p:cNvSpPr txBox="1">
            <a:spLocks noChangeArrowheads="1"/>
          </p:cNvSpPr>
          <p:nvPr/>
        </p:nvSpPr>
        <p:spPr bwMode="auto">
          <a:xfrm>
            <a:off x="3192069" y="5080820"/>
            <a:ext cx="495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已有</a:t>
            </a:r>
          </a:p>
        </p:txBody>
      </p:sp>
      <p:sp>
        <p:nvSpPr>
          <p:cNvPr id="34" name="五角星 33"/>
          <p:cNvSpPr/>
          <p:nvPr/>
        </p:nvSpPr>
        <p:spPr>
          <a:xfrm>
            <a:off x="1871269" y="5057887"/>
            <a:ext cx="260351" cy="2619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5" name="文本框 19"/>
          <p:cNvSpPr txBox="1">
            <a:spLocks noChangeArrowheads="1"/>
          </p:cNvSpPr>
          <p:nvPr/>
        </p:nvSpPr>
        <p:spPr bwMode="auto">
          <a:xfrm>
            <a:off x="2118919" y="5048361"/>
            <a:ext cx="1320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拟建</a:t>
            </a:r>
          </a:p>
        </p:txBody>
      </p:sp>
      <p:pic>
        <p:nvPicPr>
          <p:cNvPr id="36" name="图片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0989" y="5106857"/>
            <a:ext cx="291080" cy="1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五角星 37"/>
          <p:cNvSpPr/>
          <p:nvPr/>
        </p:nvSpPr>
        <p:spPr>
          <a:xfrm>
            <a:off x="3244617" y="2875665"/>
            <a:ext cx="195102" cy="24518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2" name="图片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8538" y="3042272"/>
            <a:ext cx="242094"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8617" y="3386598"/>
            <a:ext cx="242094"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图表 12"/>
          <p:cNvGraphicFramePr>
            <a:graphicFrameLocks/>
          </p:cNvGraphicFramePr>
          <p:nvPr>
            <p:extLst/>
          </p:nvPr>
        </p:nvGraphicFramePr>
        <p:xfrm>
          <a:off x="5903912" y="1110727"/>
          <a:ext cx="6288088" cy="18129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图表 14"/>
          <p:cNvGraphicFramePr>
            <a:graphicFrameLocks/>
          </p:cNvGraphicFramePr>
          <p:nvPr>
            <p:extLst/>
          </p:nvPr>
        </p:nvGraphicFramePr>
        <p:xfrm>
          <a:off x="6281530" y="2974703"/>
          <a:ext cx="5729285" cy="20649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表格 20"/>
          <p:cNvGraphicFramePr/>
          <p:nvPr>
            <p:custDataLst>
              <p:tags r:id="rId2"/>
            </p:custDataLst>
            <p:extLst/>
          </p:nvPr>
        </p:nvGraphicFramePr>
        <p:xfrm>
          <a:off x="5073810" y="5117827"/>
          <a:ext cx="7091984" cy="1089755"/>
        </p:xfrm>
        <a:graphic>
          <a:graphicData uri="http://schemas.openxmlformats.org/drawingml/2006/table">
            <a:tbl>
              <a:tblPr firstRow="1" bandRow="1">
                <a:tableStyleId>{5C22544A-7EE6-4342-B048-85BDC9FD1C3A}</a:tableStyleId>
              </a:tblPr>
              <a:tblGrid>
                <a:gridCol w="774137">
                  <a:extLst>
                    <a:ext uri="{9D8B030D-6E8A-4147-A177-3AD203B41FA5}">
                      <a16:colId xmlns:a16="http://schemas.microsoft.com/office/drawing/2014/main" val="20000"/>
                    </a:ext>
                  </a:extLst>
                </a:gridCol>
                <a:gridCol w="817878">
                  <a:extLst>
                    <a:ext uri="{9D8B030D-6E8A-4147-A177-3AD203B41FA5}">
                      <a16:colId xmlns:a16="http://schemas.microsoft.com/office/drawing/2014/main" val="20001"/>
                    </a:ext>
                  </a:extLst>
                </a:gridCol>
                <a:gridCol w="1019823">
                  <a:extLst>
                    <a:ext uri="{9D8B030D-6E8A-4147-A177-3AD203B41FA5}">
                      <a16:colId xmlns:a16="http://schemas.microsoft.com/office/drawing/2014/main" val="20002"/>
                    </a:ext>
                  </a:extLst>
                </a:gridCol>
                <a:gridCol w="1040018">
                  <a:extLst>
                    <a:ext uri="{9D8B030D-6E8A-4147-A177-3AD203B41FA5}">
                      <a16:colId xmlns:a16="http://schemas.microsoft.com/office/drawing/2014/main" val="20003"/>
                    </a:ext>
                  </a:extLst>
                </a:gridCol>
                <a:gridCol w="1151089">
                  <a:extLst>
                    <a:ext uri="{9D8B030D-6E8A-4147-A177-3AD203B41FA5}">
                      <a16:colId xmlns:a16="http://schemas.microsoft.com/office/drawing/2014/main" val="20004"/>
                    </a:ext>
                  </a:extLst>
                </a:gridCol>
                <a:gridCol w="1040018">
                  <a:extLst>
                    <a:ext uri="{9D8B030D-6E8A-4147-A177-3AD203B41FA5}">
                      <a16:colId xmlns:a16="http://schemas.microsoft.com/office/drawing/2014/main" val="20005"/>
                    </a:ext>
                  </a:extLst>
                </a:gridCol>
                <a:gridCol w="1249021">
                  <a:extLst>
                    <a:ext uri="{9D8B030D-6E8A-4147-A177-3AD203B41FA5}">
                      <a16:colId xmlns:a16="http://schemas.microsoft.com/office/drawing/2014/main" val="20006"/>
                    </a:ext>
                  </a:extLst>
                </a:gridCol>
              </a:tblGrid>
              <a:tr h="762048">
                <a:tc>
                  <a:txBody>
                    <a:bodyPr/>
                    <a:lstStyle/>
                    <a:p>
                      <a:r>
                        <a:rPr lang="zh-CN" altLang="en-US" sz="1500" b="1" i="1" dirty="0" smtClean="0">
                          <a:latin typeface="华文细黑" panose="02010600040101010101" pitchFamily="2" charset="-122"/>
                          <a:ea typeface="华文细黑" panose="02010600040101010101" pitchFamily="2" charset="-122"/>
                        </a:rPr>
                        <a:t>网络规划数量</a:t>
                      </a:r>
                      <a:endParaRPr lang="zh-CN" altLang="en-US" sz="1500" b="1"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tc>
                  <a:txBody>
                    <a:bodyPr/>
                    <a:lstStyle/>
                    <a:p>
                      <a:pPr algn="ctr">
                        <a:buNone/>
                      </a:pPr>
                      <a:r>
                        <a:rPr lang="zh-CN" altLang="en-US" sz="1500" b="1" i="1" dirty="0" smtClean="0">
                          <a:latin typeface="华文细黑" panose="02010600040101010101" pitchFamily="2" charset="-122"/>
                          <a:ea typeface="华文细黑" panose="02010600040101010101" pitchFamily="2" charset="-122"/>
                        </a:rPr>
                        <a:t>现有网络数量</a:t>
                      </a:r>
                      <a:endParaRPr lang="zh-CN" altLang="en-US" sz="1500" b="1"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tc>
                  <a:txBody>
                    <a:bodyPr/>
                    <a:lstStyle/>
                    <a:p>
                      <a:pPr algn="ctr">
                        <a:buNone/>
                      </a:pPr>
                      <a:r>
                        <a:rPr lang="zh-CN" altLang="en-US" sz="1500" b="1" i="1" dirty="0" smtClean="0">
                          <a:latin typeface="华文细黑" panose="02010600040101010101" pitchFamily="2" charset="-122"/>
                          <a:ea typeface="华文细黑" panose="02010600040101010101" pitchFamily="2" charset="-122"/>
                        </a:rPr>
                        <a:t>全国市场结构比</a:t>
                      </a:r>
                      <a:endParaRPr lang="zh-CN" altLang="en-US" sz="1500" b="1"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i="1" dirty="0" smtClean="0">
                          <a:latin typeface="华文细黑" panose="02010600040101010101" pitchFamily="2" charset="-122"/>
                          <a:ea typeface="华文细黑" panose="02010600040101010101" pitchFamily="2" charset="-122"/>
                        </a:rPr>
                        <a:t>年度目标交付量</a:t>
                      </a:r>
                    </a:p>
                  </a:txBody>
                  <a:tcPr marL="91436" marR="91436" marT="45744" marB="45744"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b="1" i="1" dirty="0" smtClean="0">
                          <a:latin typeface="华文细黑" panose="02010600040101010101" pitchFamily="2" charset="-122"/>
                          <a:ea typeface="华文细黑" panose="02010600040101010101" pitchFamily="2" charset="-122"/>
                        </a:rPr>
                        <a:t>当前网络</a:t>
                      </a:r>
                    </a:p>
                    <a:p>
                      <a:pPr algn="ctr">
                        <a:buNone/>
                      </a:pPr>
                      <a:r>
                        <a:rPr lang="zh-CN" altLang="en-US" sz="1500" b="1" i="1" dirty="0" smtClean="0">
                          <a:latin typeface="华文细黑" panose="02010600040101010101" pitchFamily="2" charset="-122"/>
                          <a:ea typeface="华文细黑" panose="02010600040101010101" pitchFamily="2" charset="-122"/>
                        </a:rPr>
                        <a:t>交付量合计</a:t>
                      </a:r>
                      <a:endParaRPr lang="zh-CN" altLang="en-US" sz="1500" b="1"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tc>
                  <a:txBody>
                    <a:bodyPr/>
                    <a:lstStyle/>
                    <a:p>
                      <a:pPr algn="ctr">
                        <a:buNone/>
                      </a:pPr>
                      <a:r>
                        <a:rPr lang="zh-CN" altLang="en-US" sz="1500" b="1" i="1" dirty="0" smtClean="0">
                          <a:latin typeface="华文细黑" panose="02010600040101010101" pitchFamily="2" charset="-122"/>
                          <a:ea typeface="华文细黑" panose="02010600040101010101" pitchFamily="2" charset="-122"/>
                        </a:rPr>
                        <a:t>单店月均交付量</a:t>
                      </a:r>
                      <a:endParaRPr lang="zh-CN" altLang="en-US" sz="1500" b="1"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tc>
                  <a:txBody>
                    <a:bodyPr/>
                    <a:lstStyle/>
                    <a:p>
                      <a:pPr algn="ctr">
                        <a:buNone/>
                      </a:pPr>
                      <a:r>
                        <a:rPr lang="zh-CN" altLang="en-US" sz="1500" i="1" dirty="0" smtClean="0">
                          <a:latin typeface="华文细黑" panose="02010600040101010101" pitchFamily="2" charset="-122"/>
                          <a:ea typeface="华文细黑" panose="02010600040101010101" pitchFamily="2" charset="-122"/>
                        </a:rPr>
                        <a:t>备注</a:t>
                      </a:r>
                      <a:endParaRPr lang="zh-CN" altLang="en-US" sz="1500" i="1" dirty="0">
                        <a:latin typeface="华文细黑" panose="02010600040101010101" pitchFamily="2" charset="-122"/>
                        <a:ea typeface="华文细黑" panose="02010600040101010101" pitchFamily="2" charset="-122"/>
                      </a:endParaRPr>
                    </a:p>
                  </a:txBody>
                  <a:tcPr marL="91436" marR="91436" marT="45744" marB="45744" anchor="ctr">
                    <a:solidFill>
                      <a:schemeClr val="accent1">
                        <a:lumMod val="60000"/>
                        <a:lumOff val="40000"/>
                      </a:schemeClr>
                    </a:solidFill>
                  </a:tcPr>
                </a:tc>
                <a:extLst>
                  <a:ext uri="{0D108BD9-81ED-4DB2-BD59-A6C34878D82A}">
                    <a16:rowId xmlns:a16="http://schemas.microsoft.com/office/drawing/2014/main" val="10000"/>
                  </a:ext>
                </a:extLst>
              </a:tr>
              <a:tr h="327707">
                <a:tc>
                  <a:txBody>
                    <a:bodyPr/>
                    <a:lstStyle/>
                    <a:p>
                      <a:pPr algn="ctr"/>
                      <a:r>
                        <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4</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1436" marR="91436" marT="45744" marB="45744" anchor="ctr">
                    <a:noFill/>
                  </a:tcPr>
                </a:tc>
                <a:tc>
                  <a:txBody>
                    <a:bodyPr/>
                    <a:lstStyle/>
                    <a:p>
                      <a:pPr algn="ctr">
                        <a:buNone/>
                      </a:pPr>
                      <a:r>
                        <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1436" marR="91436" marT="45744" marB="45744" anchor="ctr">
                    <a:noFill/>
                  </a:tcPr>
                </a:tc>
                <a:tc>
                  <a:txBody>
                    <a:bodyPr/>
                    <a:lstStyle/>
                    <a:p>
                      <a:pPr algn="ctr">
                        <a:buNone/>
                      </a:pPr>
                      <a:r>
                        <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2.2%</a:t>
                      </a:r>
                      <a:endPar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1436" marR="91436" marT="45744" marB="45744" anchor="ctr">
                    <a:no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7765</a:t>
                      </a:r>
                    </a:p>
                  </a:txBody>
                  <a:tcPr marL="6350" marR="6350" marT="6350" marB="0" anchor="ctr">
                    <a:noFill/>
                  </a:tcPr>
                </a:tc>
                <a:tc>
                  <a:txBody>
                    <a:bodyPr/>
                    <a:lstStyle/>
                    <a:p>
                      <a:pPr algn="ctr" fontAlgn="ctr"/>
                      <a:r>
                        <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2228</a:t>
                      </a:r>
                      <a:endPar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6350" marR="6350" marT="6350" marB="0" anchor="ctr">
                    <a:noFill/>
                  </a:tcPr>
                </a:tc>
                <a:tc>
                  <a:txBody>
                    <a:bodyPr/>
                    <a:lstStyle/>
                    <a:p>
                      <a:pPr algn="ctr">
                        <a:buNone/>
                      </a:pPr>
                      <a:r>
                        <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92</a:t>
                      </a:r>
                      <a:endPar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91436" marR="91436" marT="45744" marB="45744" anchor="ctr">
                    <a:noFill/>
                  </a:tcPr>
                </a:tc>
                <a:tc>
                  <a:txBody>
                    <a:bodyPr/>
                    <a:lstStyle/>
                    <a:p>
                      <a:pPr algn="ctr">
                        <a:buNone/>
                      </a:pPr>
                      <a:endParaRPr lang="zh-CN" altLang="en-US" sz="1500" dirty="0">
                        <a:latin typeface="微软雅黑" panose="020B0503020204020204" pitchFamily="34" charset="-122"/>
                        <a:ea typeface="微软雅黑" panose="020B0503020204020204" pitchFamily="34" charset="-122"/>
                      </a:endParaRPr>
                    </a:p>
                  </a:txBody>
                  <a:tcPr marL="91436" marR="91436" marT="45744" marB="45744" anchor="ctr">
                    <a:noFill/>
                  </a:tcPr>
                </a:tc>
                <a:extLst>
                  <a:ext uri="{0D108BD9-81ED-4DB2-BD59-A6C34878D82A}">
                    <a16:rowId xmlns:a16="http://schemas.microsoft.com/office/drawing/2014/main" val="10001"/>
                  </a:ext>
                </a:extLst>
              </a:tr>
            </a:tbl>
          </a:graphicData>
        </a:graphic>
      </p:graphicFrame>
      <p:sp>
        <p:nvSpPr>
          <p:cNvPr id="22" name="文本框 23"/>
          <p:cNvSpPr txBox="1">
            <a:spLocks noChangeArrowheads="1"/>
          </p:cNvSpPr>
          <p:nvPr/>
        </p:nvSpPr>
        <p:spPr bwMode="auto">
          <a:xfrm>
            <a:off x="4989440" y="6227495"/>
            <a:ext cx="6689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市场结构比</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该城市</a:t>
            </a:r>
            <a:r>
              <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容量</a:t>
            </a:r>
            <a:r>
              <a:rPr kumimoji="0" lang="en-US" altLang="zh-CN"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/2023</a:t>
            </a:r>
            <a:r>
              <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全国总</a:t>
            </a:r>
            <a:r>
              <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容量</a:t>
            </a:r>
            <a:r>
              <a:rPr kumimoji="0" lang="en-US" altLang="zh-CN"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*35</a:t>
            </a:r>
            <a:r>
              <a:rPr kumimoji="0" lang="zh-CN" altLang="en-US" sz="12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万年度</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目标</a:t>
            </a:r>
          </a:p>
        </p:txBody>
      </p:sp>
    </p:spTree>
    <p:extLst>
      <p:ext uri="{BB962C8B-B14F-4D97-AF65-F5344CB8AC3E}">
        <p14:creationId xmlns:p14="http://schemas.microsoft.com/office/powerpoint/2010/main" val="1489439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6"/>
          <a:stretch>
            <a:fillRect/>
          </a:stretch>
        </p:blipFill>
        <p:spPr>
          <a:xfrm>
            <a:off x="5105544" y="1065691"/>
            <a:ext cx="6942835" cy="4826318"/>
          </a:xfrm>
          <a:prstGeom prst="rect">
            <a:avLst/>
          </a:prstGeom>
        </p:spPr>
      </p:pic>
      <p:sp>
        <p:nvSpPr>
          <p:cNvPr id="44034" name="文本框 15"/>
          <p:cNvSpPr txBox="1">
            <a:spLocks noChangeArrowheads="1"/>
          </p:cNvSpPr>
          <p:nvPr/>
        </p:nvSpPr>
        <p:spPr bwMode="auto">
          <a:xfrm>
            <a:off x="112235" y="219557"/>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1E323C"/>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2. </a:t>
            </a:r>
            <a:r>
              <a:rPr kumimoji="0" lang="zh-CN" altLang="en-US" sz="1800" b="1" i="0" u="none" strike="noStrike" kern="1200" cap="none" spc="0" normalizeH="0" baseline="0" noProof="0" dirty="0">
                <a:ln>
                  <a:noFill/>
                </a:ln>
                <a:solidFill>
                  <a:srgbClr val="1E323C"/>
                </a:solidFill>
                <a:effectLst/>
                <a:uLnTx/>
                <a:uFillTx/>
                <a:latin typeface="Arial" panose="020B0604020202090204" pitchFamily="34" charset="0"/>
                <a:ea typeface="微软雅黑" panose="020B0503020204020204" pitchFamily="34" charset="-122"/>
                <a:cs typeface="+mn-cs"/>
                <a:sym typeface="Arial" panose="020B0604020202090204" pitchFamily="34" charset="0"/>
              </a:rPr>
              <a:t>网络竞品数量及分布</a:t>
            </a:r>
            <a:endParaRPr kumimoji="0" lang="en-US" altLang="zh-CN" sz="1800" b="1" i="0" u="none" strike="noStrike" kern="1200" cap="none" spc="0" normalizeH="0" baseline="0" noProof="0" dirty="0">
              <a:ln>
                <a:noFill/>
              </a:ln>
              <a:solidFill>
                <a:srgbClr val="1E323C"/>
              </a:solidFill>
              <a:effectLst/>
              <a:uLnTx/>
              <a:uFillTx/>
              <a:latin typeface="Arial" panose="020B0604020202090204" pitchFamily="34" charset="0"/>
              <a:ea typeface="微软雅黑" panose="020B0503020204020204" pitchFamily="34" charset="-122"/>
              <a:cs typeface="+mn-cs"/>
              <a:sym typeface="Arial" panose="020B0604020202090204" pitchFamily="34" charset="0"/>
            </a:endParaRPr>
          </a:p>
        </p:txBody>
      </p:sp>
      <p:graphicFrame>
        <p:nvGraphicFramePr>
          <p:cNvPr id="160" name="表格 159"/>
          <p:cNvGraphicFramePr>
            <a:graphicFrameLocks noGrp="1"/>
          </p:cNvGraphicFramePr>
          <p:nvPr>
            <p:extLst>
              <p:ext uri="{D42A27DB-BD31-4B8C-83A1-F6EECF244321}">
                <p14:modId xmlns:p14="http://schemas.microsoft.com/office/powerpoint/2010/main" val="1867292701"/>
              </p:ext>
            </p:extLst>
          </p:nvPr>
        </p:nvGraphicFramePr>
        <p:xfrm>
          <a:off x="98374" y="1065691"/>
          <a:ext cx="2515998" cy="4826317"/>
        </p:xfrm>
        <a:graphic>
          <a:graphicData uri="http://schemas.openxmlformats.org/drawingml/2006/table">
            <a:tbl>
              <a:tblPr/>
              <a:tblGrid>
                <a:gridCol w="1223590">
                  <a:extLst>
                    <a:ext uri="{9D8B030D-6E8A-4147-A177-3AD203B41FA5}">
                      <a16:colId xmlns:a16="http://schemas.microsoft.com/office/drawing/2014/main" val="20000"/>
                    </a:ext>
                  </a:extLst>
                </a:gridCol>
                <a:gridCol w="1292408">
                  <a:extLst>
                    <a:ext uri="{9D8B030D-6E8A-4147-A177-3AD203B41FA5}">
                      <a16:colId xmlns:a16="http://schemas.microsoft.com/office/drawing/2014/main" val="20001"/>
                    </a:ext>
                  </a:extLst>
                </a:gridCol>
              </a:tblGrid>
              <a:tr h="371992">
                <a:tc>
                  <a:txBody>
                    <a:bodyPr/>
                    <a:lstStyle/>
                    <a:p>
                      <a:pPr marL="0" marR="0" lvl="0" indent="0" algn="ctr" defTabSz="96774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FFFFFF"/>
                          </a:solidFill>
                          <a:effectLst/>
                          <a:latin typeface="微软雅黑" panose="020B0503020204020204" pitchFamily="34" charset="-122"/>
                          <a:ea typeface="微软雅黑" panose="020B0503020204020204" pitchFamily="34" charset="-122"/>
                        </a:rPr>
                        <a:t>理想</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FAADC"/>
                    </a:solidFill>
                  </a:tcPr>
                </a:tc>
                <a:tc>
                  <a:txBody>
                    <a:bodyPr/>
                    <a:lstStyle/>
                    <a:p>
                      <a:pPr algn="ctr" fontAlgn="ctr">
                        <a:lnSpc>
                          <a:spcPct val="100000"/>
                        </a:lnSpc>
                      </a:pPr>
                      <a:r>
                        <a:rPr lang="en-US" altLang="zh-CN"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AITO</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719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西安经开凤五中心</a:t>
                      </a: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1.AITO</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用户中心</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泛想车城 </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19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西安浐灞中心</a:t>
                      </a: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lnSpc>
                          <a:spcPct val="100000"/>
                        </a:lnSpc>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2.AITO</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用户中心</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凤城五路</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西安高新万达零售中心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华为授权体验店（汉神广场）</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4.</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西安量子晨零售中心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4.</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华为授权体验店（量子晨</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1992">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5.</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西安曲江创意谷零售中心</a:t>
                      </a: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5.</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西安大唐西市城</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71879">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6.</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西安西咸万象城零售中心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6.</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西安华润万象城</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7.</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西安合生汇零售中心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7.</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西安大唐不夜城</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62526">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8.</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老城根</a:t>
                      </a:r>
                      <a:r>
                        <a:rPr lang="en-US" altLang="zh-CN" sz="800" b="0" i="0" u="none" strike="noStrike" kern="1200" dirty="0" err="1" smtClean="0">
                          <a:solidFill>
                            <a:srgbClr val="000000"/>
                          </a:solidFill>
                          <a:effectLst/>
                          <a:latin typeface="微软雅黑" panose="020B0503020204020204" pitchFamily="34" charset="-122"/>
                          <a:ea typeface="微软雅黑" panose="020B0503020204020204" pitchFamily="34" charset="-122"/>
                          <a:cs typeface="+mn-cs"/>
                        </a:rPr>
                        <a:t>Gpark</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8.</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 </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AITO</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体验展厅</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西安高新万达</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ONE</a:t>
                      </a:r>
                      <a:endPar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9.</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益田假日世界零售中心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9.</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西安赛格国际</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9847239"/>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10.</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龙首印象城零售中心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10.</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西安吾悦广场</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578068"/>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西安香醍天街零售中心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11.</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华为授权体验店（赛高世纪金花）</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0419607"/>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12.</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阳光天地零售中心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12.</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华为智能生活馆</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西安未央国际</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5206356"/>
                  </a:ext>
                </a:extLst>
              </a:tr>
            </a:tbl>
          </a:graphicData>
        </a:graphic>
      </p:graphicFrame>
      <p:sp>
        <p:nvSpPr>
          <p:cNvPr id="4" name="矩形 3"/>
          <p:cNvSpPr/>
          <p:nvPr/>
        </p:nvSpPr>
        <p:spPr>
          <a:xfrm>
            <a:off x="5069152" y="1065692"/>
            <a:ext cx="6986236" cy="482631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4093"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237241" y="1153720"/>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4" name="图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0105" y="1153719"/>
            <a:ext cx="335888"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122" y="5267911"/>
            <a:ext cx="315661" cy="22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3392" y="2785726"/>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图片 49"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616524" y="2374078"/>
            <a:ext cx="204783" cy="22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图片 49"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10110988" y="3924926"/>
            <a:ext cx="203086"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图片 49"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7531601" y="3536679"/>
            <a:ext cx="202521" cy="22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表格 17"/>
          <p:cNvGraphicFramePr>
            <a:graphicFrameLocks noGrp="1"/>
          </p:cNvGraphicFramePr>
          <p:nvPr>
            <p:extLst/>
          </p:nvPr>
        </p:nvGraphicFramePr>
        <p:xfrm>
          <a:off x="2663780" y="1065691"/>
          <a:ext cx="2355964" cy="4826317"/>
        </p:xfrm>
        <a:graphic>
          <a:graphicData uri="http://schemas.openxmlformats.org/drawingml/2006/table">
            <a:tbl>
              <a:tblPr/>
              <a:tblGrid>
                <a:gridCol w="1145762">
                  <a:extLst>
                    <a:ext uri="{9D8B030D-6E8A-4147-A177-3AD203B41FA5}">
                      <a16:colId xmlns:a16="http://schemas.microsoft.com/office/drawing/2014/main" val="20000"/>
                    </a:ext>
                  </a:extLst>
                </a:gridCol>
                <a:gridCol w="1210202">
                  <a:extLst>
                    <a:ext uri="{9D8B030D-6E8A-4147-A177-3AD203B41FA5}">
                      <a16:colId xmlns:a16="http://schemas.microsoft.com/office/drawing/2014/main" val="20001"/>
                    </a:ext>
                  </a:extLst>
                </a:gridCol>
              </a:tblGrid>
              <a:tr h="371992">
                <a:tc>
                  <a:txBody>
                    <a:bodyPr/>
                    <a:lstStyle/>
                    <a:p>
                      <a:pPr marL="0" marR="0" lvl="0" indent="0" algn="ctr" defTabSz="96774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FFFFFF"/>
                          </a:solidFill>
                          <a:effectLst/>
                          <a:latin typeface="微软雅黑" panose="020B0503020204020204" pitchFamily="34" charset="-122"/>
                          <a:ea typeface="微软雅黑" panose="020B0503020204020204" pitchFamily="34" charset="-122"/>
                        </a:rPr>
                        <a:t>理想</a:t>
                      </a:r>
                      <a:endParaRPr lang="zh-CN" altLang="en-US" sz="1200" b="1" i="0" u="none" strike="noStrike" dirty="0">
                        <a:solidFill>
                          <a:srgbClr val="FFFFFF"/>
                        </a:solidFill>
                        <a:effectLst/>
                        <a:latin typeface="微软雅黑" panose="020B0503020204020204" pitchFamily="34" charset="-122"/>
                        <a:ea typeface="微软雅黑" panose="020B0503020204020204" pitchFamily="34" charset="-122"/>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FAADC"/>
                    </a:solidFill>
                  </a:tcPr>
                </a:tc>
                <a:tc>
                  <a:txBody>
                    <a:bodyPr/>
                    <a:lstStyle/>
                    <a:p>
                      <a:pPr algn="ctr" fontAlgn="ctr">
                        <a:lnSpc>
                          <a:spcPct val="100000"/>
                        </a:lnSpc>
                      </a:pPr>
                      <a:r>
                        <a:rPr lang="en-US" altLang="zh-CN"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AITO</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13.</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西安长安零售中心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dirty="0" smtClean="0"/>
                        <a:t>1</a:t>
                      </a: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3.</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华为授权体验店（大茂城）</a:t>
                      </a: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14.</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乐荟中心零售展厅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15.</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吾悦广场零售展厅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16.</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曲江金地零售展厅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17.</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大悦城零售展厅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71879">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18.</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香醍天街零售展厅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19.</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大明宫万达零售展厅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62526">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20.</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西安华阳城零售展厅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71992">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21</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西安熙地港零售展厅</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9847239"/>
                  </a:ext>
                </a:extLst>
              </a:tr>
              <a:tr h="371992">
                <a:tc>
                  <a:txBody>
                    <a:bodyPr/>
                    <a:lstStyle/>
                    <a:p>
                      <a:pPr algn="ct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22.</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西安长安交付中心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578068"/>
                  </a:ext>
                </a:extLst>
              </a:tr>
              <a:tr h="371992">
                <a:tc>
                  <a:txBody>
                    <a:bodyPr/>
                    <a:lstStyle/>
                    <a:p>
                      <a:pPr algn="ctr"/>
                      <a:r>
                        <a:rPr lang="en-US" altLang="zh-CN"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23.</a:t>
                      </a:r>
                      <a:r>
                        <a:rPr lang="zh-CN" altLang="en-US" sz="8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西安西咸交付中心</a:t>
                      </a: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0419607"/>
                  </a:ext>
                </a:extLst>
              </a:tr>
              <a:tr h="371992">
                <a:tc>
                  <a:txBody>
                    <a:bodyPr/>
                    <a:lstStyle/>
                    <a:p>
                      <a:pPr algn="ctr"/>
                      <a:endParaRPr lang="zh-CN" altLang="en-US" sz="8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7727" marR="7727" marT="7727"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endParaRPr lang="zh-CN" altLang="en-US" sz="800" b="0" i="0" kern="1200" dirty="0" smtClean="0">
                        <a:solidFill>
                          <a:schemeClr val="tx1"/>
                        </a:solidFill>
                        <a:effectLst/>
                        <a:latin typeface="+mn-lt"/>
                        <a:ea typeface="+mn-ea"/>
                        <a:cs typeface="+mn-cs"/>
                      </a:endParaRPr>
                    </a:p>
                  </a:txBody>
                  <a:tcPr marL="7727" marR="7727" marT="7727"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70184"/>
                  </a:ext>
                </a:extLst>
              </a:tr>
            </a:tbl>
          </a:graphicData>
        </a:graphic>
      </p:graphicFrame>
      <p:pic>
        <p:nvPicPr>
          <p:cNvPr id="19"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2779235" y="1153719"/>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885" y="1153719"/>
            <a:ext cx="335888"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9600752" y="4151619"/>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10181718" y="3115792"/>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9492700" y="2719320"/>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119579" y="3649559"/>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9276596" y="3220810"/>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7500214" y="4100761"/>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10597644" y="1984699"/>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9492700" y="5050572"/>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335683" y="4323847"/>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950606" y="3649713"/>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950606" y="2057404"/>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7891952" y="4761211"/>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157258" y="5075354"/>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199540" y="2731358"/>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7582494" y="3174659"/>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9058658" y="4662191"/>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8842554" y="4949842"/>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64" descr="徽标&#10;&#10;描述已自动生成"/>
          <p:cNvPicPr>
            <a:picLocks noChangeAspect="1"/>
          </p:cNvPicPr>
          <p:nvPr/>
        </p:nvPicPr>
        <p:blipFill>
          <a:blip r:embed="rId7">
            <a:extLst>
              <a:ext uri="{28A0092B-C50C-407E-A947-70E740481C1C}">
                <a14:useLocalDpi xmlns:a14="http://schemas.microsoft.com/office/drawing/2010/main" val="0"/>
              </a:ext>
            </a:extLst>
          </a:blip>
          <a:srcRect l="12273" t="32042" r="48553" b="32158"/>
          <a:stretch>
            <a:fillRect/>
          </a:stretch>
        </p:blipFill>
        <p:spPr bwMode="auto">
          <a:xfrm>
            <a:off x="10376051" y="4143468"/>
            <a:ext cx="216104" cy="21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3322" y="2820371"/>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4762" y="4204753"/>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58460" y="4903790"/>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59494" y="4632959"/>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5420" y="4779458"/>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606" y="3960231"/>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6104" y="3403542"/>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68737" y="2613334"/>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6149" y="2010034"/>
            <a:ext cx="316791" cy="2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文本框 47"/>
          <p:cNvSpPr txBox="1"/>
          <p:nvPr>
            <p:custDataLst>
              <p:tags r:id="rId2"/>
            </p:custDataLst>
          </p:nvPr>
        </p:nvSpPr>
        <p:spPr>
          <a:xfrm>
            <a:off x="7780507" y="2500020"/>
            <a:ext cx="1163196" cy="200055"/>
          </a:xfrm>
          <a:prstGeom prst="rect">
            <a:avLst/>
          </a:prstGeom>
          <a:noFill/>
          <a:effectLst>
            <a:glow>
              <a:schemeClr val="accent1"/>
            </a:glow>
            <a:outerShdw sx="97000" sy="97000" algn="ctr" rotWithShape="0">
              <a:srgbClr val="000000"/>
            </a:outerShdw>
            <a:softEdge rad="0"/>
          </a:effectLst>
        </p:spPr>
        <p:txBody>
          <a:bodyPr wrap="square">
            <a:spAutoFit/>
          </a:bodyPr>
          <a:lstStyle/>
          <a:p>
            <a:pPr eaLnBrk="1" fontAlgn="auto" hangingPunct="1">
              <a:spcBef>
                <a:spcPts val="0"/>
              </a:spcBef>
              <a:spcAft>
                <a:spcPts val="0"/>
              </a:spcAft>
              <a:defRPr/>
            </a:pPr>
            <a:r>
              <a:rPr lang="en-US" altLang="zh-CN"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AITO</a:t>
            </a:r>
            <a:r>
              <a:rPr lang="zh-CN" altLang="en-US"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用户中心</a:t>
            </a:r>
            <a:r>
              <a:rPr lang="en-US" altLang="zh-CN"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2</a:t>
            </a:r>
            <a:r>
              <a:rPr lang="zh-CN" altLang="en-US"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店</a:t>
            </a:r>
            <a:endParaRPr lang="zh-CN" altLang="en-US" sz="700" b="1" dirty="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endParaRPr>
          </a:p>
        </p:txBody>
      </p:sp>
      <p:sp>
        <p:nvSpPr>
          <p:cNvPr id="49" name="文本框 48"/>
          <p:cNvSpPr txBox="1"/>
          <p:nvPr>
            <p:custDataLst>
              <p:tags r:id="rId3"/>
            </p:custDataLst>
          </p:nvPr>
        </p:nvSpPr>
        <p:spPr>
          <a:xfrm>
            <a:off x="7955870" y="5303056"/>
            <a:ext cx="1163196" cy="200055"/>
          </a:xfrm>
          <a:prstGeom prst="rect">
            <a:avLst/>
          </a:prstGeom>
          <a:noFill/>
          <a:effectLst>
            <a:glow>
              <a:schemeClr val="accent1"/>
            </a:glow>
            <a:outerShdw sx="97000" sy="97000" algn="ctr" rotWithShape="0">
              <a:srgbClr val="000000"/>
            </a:outerShdw>
            <a:softEdge rad="0"/>
          </a:effectLst>
        </p:spPr>
        <p:txBody>
          <a:bodyPr wrap="square">
            <a:spAutoFit/>
          </a:bodyPr>
          <a:lstStyle/>
          <a:p>
            <a:pPr eaLnBrk="1" fontAlgn="auto" hangingPunct="1">
              <a:spcBef>
                <a:spcPts val="0"/>
              </a:spcBef>
              <a:spcAft>
                <a:spcPts val="0"/>
              </a:spcAft>
              <a:defRPr/>
            </a:pPr>
            <a:r>
              <a:rPr lang="en-US" altLang="zh-CN"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AITO</a:t>
            </a:r>
            <a:r>
              <a:rPr lang="zh-CN" altLang="en-US"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用户中心</a:t>
            </a:r>
            <a:r>
              <a:rPr lang="en-US" altLang="zh-CN" sz="700" b="1" dirty="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1</a:t>
            </a:r>
            <a:r>
              <a:rPr lang="zh-CN" altLang="en-US" sz="700" b="1" dirty="0" smtClean="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rPr>
              <a:t>店</a:t>
            </a:r>
            <a:endParaRPr lang="zh-CN" altLang="en-US" sz="700" b="1" dirty="0">
              <a:solidFill>
                <a:srgbClr val="FF0000"/>
              </a:solidFill>
              <a:effectLst>
                <a:glow>
                  <a:srgbClr val="4472C4">
                    <a:alpha val="58000"/>
                  </a:srgbClr>
                </a:glow>
              </a:effectLst>
              <a:highlight>
                <a:srgbClr val="FFFF00"/>
              </a:highligh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142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
          <p:cNvSpPr>
            <a:spLocks noChangeArrowheads="1"/>
          </p:cNvSpPr>
          <p:nvPr/>
        </p:nvSpPr>
        <p:spPr bwMode="auto">
          <a:xfrm>
            <a:off x="4400551" y="1635125"/>
            <a:ext cx="56292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I     </a:t>
            </a:r>
            <a:r>
              <a:rPr kumimoji="1" lang="zh-CN" altLang="en-US" sz="2800" b="1" dirty="0">
                <a:solidFill>
                  <a:srgbClr val="BFBFBF"/>
                </a:solidFill>
                <a:latin typeface="微软雅黑" panose="020B0503020204020204" pitchFamily="34" charset="-122"/>
                <a:ea typeface="微软雅黑" panose="020B0503020204020204" pitchFamily="34" charset="-122"/>
              </a:rPr>
              <a:t>市场概况</a:t>
            </a:r>
            <a:endParaRPr kumimoji="1" lang="en-US" altLang="zh-CN" sz="2800" b="1" dirty="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002060"/>
                </a:solidFill>
                <a:latin typeface="微软雅黑" panose="020B0503020204020204" pitchFamily="34" charset="-122"/>
                <a:ea typeface="微软雅黑" panose="020B0503020204020204" pitchFamily="34" charset="-122"/>
              </a:rPr>
              <a:t>Part </a:t>
            </a:r>
            <a:r>
              <a:rPr kumimoji="1" lang="en-US" altLang="zh-CN" sz="28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Ⅱ</a:t>
            </a:r>
            <a:r>
              <a:rPr kumimoji="1" lang="en-US" altLang="zh-CN" sz="2800" b="1" dirty="0">
                <a:solidFill>
                  <a:srgbClr val="002060"/>
                </a:solidFill>
                <a:latin typeface="微软雅黑" panose="020B0503020204020204" pitchFamily="34" charset="-122"/>
                <a:ea typeface="微软雅黑" panose="020B0503020204020204" pitchFamily="34" charset="-122"/>
              </a:rPr>
              <a:t>   </a:t>
            </a:r>
            <a:r>
              <a:rPr kumimoji="1" lang="zh-CN" altLang="en-US" sz="2800" b="1" dirty="0">
                <a:solidFill>
                  <a:srgbClr val="002060"/>
                </a:solidFill>
                <a:latin typeface="微软雅黑" panose="020B0503020204020204" pitchFamily="34" charset="-122"/>
                <a:ea typeface="微软雅黑" panose="020B0503020204020204" pitchFamily="34" charset="-122"/>
              </a:rPr>
              <a:t>商家介绍</a:t>
            </a:r>
            <a:endParaRPr kumimoji="1" lang="en-US" altLang="zh-CN" sz="2800" b="1" dirty="0">
              <a:solidFill>
                <a:srgbClr val="002060"/>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a:solidFill>
                  <a:srgbClr val="BFBFBF"/>
                </a:solidFill>
                <a:latin typeface="微软雅黑" panose="020B0503020204020204" pitchFamily="34" charset="-122"/>
                <a:ea typeface="微软雅黑" panose="020B0503020204020204" pitchFamily="34" charset="-122"/>
              </a:rPr>
              <a:t>Part Ⅲ   </a:t>
            </a:r>
            <a:r>
              <a:rPr kumimoji="1" lang="zh-CN" altLang="en-US" sz="2800" b="1" dirty="0" smtClean="0">
                <a:solidFill>
                  <a:srgbClr val="BFBFBF"/>
                </a:solidFill>
                <a:latin typeface="微软雅黑" panose="020B0503020204020204" pitchFamily="34" charset="-122"/>
                <a:ea typeface="微软雅黑" panose="020B0503020204020204" pitchFamily="34" charset="-122"/>
              </a:rPr>
              <a:t>拟建场地</a:t>
            </a:r>
            <a:endParaRPr kumimoji="1" lang="en-US" altLang="zh-CN" sz="2800" b="1" dirty="0" smtClean="0">
              <a:solidFill>
                <a:srgbClr val="BFBFBF"/>
              </a:solidFill>
              <a:latin typeface="微软雅黑" panose="020B0503020204020204" pitchFamily="34" charset="-122"/>
              <a:ea typeface="微软雅黑" panose="020B0503020204020204" pitchFamily="34" charset="-122"/>
            </a:endParaRPr>
          </a:p>
          <a:p>
            <a:pPr eaLnBrk="1" hangingPunct="1">
              <a:lnSpc>
                <a:spcPct val="200000"/>
              </a:lnSpc>
            </a:pPr>
            <a:r>
              <a:rPr kumimoji="1" lang="en-US" altLang="zh-CN" sz="2800" b="1" dirty="0" smtClean="0">
                <a:solidFill>
                  <a:srgbClr val="BFBFBF"/>
                </a:solidFill>
                <a:latin typeface="微软雅黑" panose="020B0503020204020204" pitchFamily="34" charset="-122"/>
                <a:ea typeface="微软雅黑" panose="020B0503020204020204" pitchFamily="34" charset="-122"/>
              </a:rPr>
              <a:t>Part </a:t>
            </a:r>
            <a:r>
              <a:rPr kumimoji="1" lang="en-US" altLang="zh-CN" sz="2800" b="1" dirty="0">
                <a:solidFill>
                  <a:srgbClr val="BFBFBF"/>
                </a:solidFill>
                <a:latin typeface="微软雅黑" panose="020B0503020204020204" pitchFamily="34" charset="-122"/>
                <a:ea typeface="微软雅黑" panose="020B0503020204020204" pitchFamily="34" charset="-122"/>
                <a:sym typeface="Arial" panose="020B0604020202020204" pitchFamily="34" charset="0"/>
              </a:rPr>
              <a:t>Ⅳ</a:t>
            </a:r>
            <a:r>
              <a:rPr kumimoji="1" lang="en-US" altLang="zh-CN" sz="2800" b="1" dirty="0">
                <a:solidFill>
                  <a:srgbClr val="BFBFBF"/>
                </a:solidFill>
                <a:latin typeface="微软雅黑" panose="020B0503020204020204" pitchFamily="34" charset="-122"/>
                <a:ea typeface="微软雅黑" panose="020B0503020204020204" pitchFamily="34" charset="-122"/>
              </a:rPr>
              <a:t>   </a:t>
            </a:r>
            <a:r>
              <a:rPr kumimoji="1" lang="zh-CN" altLang="en-US" sz="2800" b="1" dirty="0">
                <a:solidFill>
                  <a:srgbClr val="BFBFBF"/>
                </a:solidFill>
                <a:latin typeface="微软雅黑" panose="020B0503020204020204" pitchFamily="34" charset="-122"/>
                <a:ea typeface="微软雅黑" panose="020B0503020204020204" pitchFamily="34" charset="-122"/>
              </a:rPr>
              <a:t>备份资料</a:t>
            </a:r>
            <a:endParaRPr kumimoji="1" lang="en-US" altLang="zh-CN" sz="2800" b="1" dirty="0">
              <a:solidFill>
                <a:srgbClr val="BFBFBF"/>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922339" y="962025"/>
            <a:ext cx="7572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cxnSpLocks/>
          </p:cNvCxnSpPr>
          <p:nvPr/>
        </p:nvCxnSpPr>
        <p:spPr>
          <a:xfrm>
            <a:off x="922339" y="1452563"/>
            <a:ext cx="2590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65" name="íṣḷïḋê"/>
          <p:cNvSpPr txBox="1">
            <a:spLocks noChangeArrowheads="1"/>
          </p:cNvSpPr>
          <p:nvPr/>
        </p:nvSpPr>
        <p:spPr bwMode="auto">
          <a:xfrm>
            <a:off x="1601789" y="796926"/>
            <a:ext cx="1139825" cy="6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000" tIns="62400" rIns="120000" bIns="62400" anchor="ct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3600" b="1">
                <a:solidFill>
                  <a:srgbClr val="44546A"/>
                </a:solidFill>
              </a:rPr>
              <a:t>目录</a:t>
            </a:r>
            <a:endParaRPr lang="en-US" altLang="zh-CN" sz="3600" b="1">
              <a:solidFill>
                <a:srgbClr val="44546A"/>
              </a:solidFill>
            </a:endParaRPr>
          </a:p>
        </p:txBody>
      </p:sp>
    </p:spTree>
    <p:extLst>
      <p:ext uri="{BB962C8B-B14F-4D97-AF65-F5344CB8AC3E}">
        <p14:creationId xmlns:p14="http://schemas.microsoft.com/office/powerpoint/2010/main" val="161509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95276" y="195263"/>
            <a:ext cx="6659563" cy="493712"/>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eaLnBrk="1" fontAlgn="auto" hangingPunct="1">
              <a:spcBef>
                <a:spcPts val="0"/>
              </a:spcBef>
              <a:spcAft>
                <a:spcPts val="0"/>
              </a:spcAft>
              <a:defRPr/>
            </a:pPr>
            <a:r>
              <a:rPr lang="en-US" altLang="zh-CN" b="1" dirty="0">
                <a:solidFill>
                  <a:srgbClr val="111313"/>
                </a:solidFill>
                <a:latin typeface="微软雅黑" panose="020B0503020204020204" pitchFamily="34" charset="-122"/>
                <a:ea typeface="微软雅黑" panose="020B0503020204020204" pitchFamily="34" charset="-122"/>
              </a:rPr>
              <a:t>1.</a:t>
            </a:r>
            <a:r>
              <a:rPr lang="zh-CN" altLang="en-US" b="1" dirty="0">
                <a:solidFill>
                  <a:srgbClr val="111313"/>
                </a:solidFill>
                <a:latin typeface="微软雅黑" panose="020B0503020204020204" pitchFamily="34" charset="-122"/>
                <a:ea typeface="微软雅黑" panose="020B0503020204020204" pitchFamily="34" charset="-122"/>
              </a:rPr>
              <a:t>申请公司及新公司简介</a:t>
            </a:r>
          </a:p>
        </p:txBody>
      </p:sp>
      <p:graphicFrame>
        <p:nvGraphicFramePr>
          <p:cNvPr id="7" name="表格 6">
            <a:extLst>
              <a:ext uri="{FF2B5EF4-FFF2-40B4-BE49-F238E27FC236}">
                <a16:creationId xmlns:a16="http://schemas.microsoft.com/office/drawing/2014/main" id="{A0D3B2FF-44FE-4868-8A18-68C4EAB5ADEC}"/>
              </a:ext>
            </a:extLst>
          </p:cNvPr>
          <p:cNvGraphicFramePr>
            <a:graphicFrameLocks noGrp="1"/>
          </p:cNvGraphicFramePr>
          <p:nvPr>
            <p:extLst>
              <p:ext uri="{D42A27DB-BD31-4B8C-83A1-F6EECF244321}">
                <p14:modId xmlns:p14="http://schemas.microsoft.com/office/powerpoint/2010/main" val="1360691243"/>
              </p:ext>
            </p:extLst>
          </p:nvPr>
        </p:nvGraphicFramePr>
        <p:xfrm>
          <a:off x="381001" y="662420"/>
          <a:ext cx="11496675" cy="5375271"/>
        </p:xfrm>
        <a:graphic>
          <a:graphicData uri="http://schemas.openxmlformats.org/drawingml/2006/table">
            <a:tbl>
              <a:tblPr/>
              <a:tblGrid>
                <a:gridCol w="1780751">
                  <a:extLst>
                    <a:ext uri="{9D8B030D-6E8A-4147-A177-3AD203B41FA5}">
                      <a16:colId xmlns:a16="http://schemas.microsoft.com/office/drawing/2014/main" val="2468758071"/>
                    </a:ext>
                  </a:extLst>
                </a:gridCol>
                <a:gridCol w="1609409">
                  <a:extLst>
                    <a:ext uri="{9D8B030D-6E8A-4147-A177-3AD203B41FA5}">
                      <a16:colId xmlns:a16="http://schemas.microsoft.com/office/drawing/2014/main" val="4220776789"/>
                    </a:ext>
                  </a:extLst>
                </a:gridCol>
                <a:gridCol w="1439999">
                  <a:extLst>
                    <a:ext uri="{9D8B030D-6E8A-4147-A177-3AD203B41FA5}">
                      <a16:colId xmlns:a16="http://schemas.microsoft.com/office/drawing/2014/main" val="3943023758"/>
                    </a:ext>
                  </a:extLst>
                </a:gridCol>
                <a:gridCol w="1548905">
                  <a:extLst>
                    <a:ext uri="{9D8B030D-6E8A-4147-A177-3AD203B41FA5}">
                      <a16:colId xmlns:a16="http://schemas.microsoft.com/office/drawing/2014/main" val="2842615381"/>
                    </a:ext>
                  </a:extLst>
                </a:gridCol>
                <a:gridCol w="5117611">
                  <a:extLst>
                    <a:ext uri="{9D8B030D-6E8A-4147-A177-3AD203B41FA5}">
                      <a16:colId xmlns:a16="http://schemas.microsoft.com/office/drawing/2014/main" val="2192238951"/>
                    </a:ext>
                  </a:extLst>
                </a:gridCol>
              </a:tblGrid>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申请公司全称</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3B5BB5"/>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zh-CN" altLang="en-US" sz="1200" b="1" i="0" u="none" strike="noStrike" kern="1200" dirty="0">
                          <a:solidFill>
                            <a:srgbClr val="111313"/>
                          </a:solidFill>
                          <a:effectLst/>
                          <a:latin typeface="微软雅黑" panose="020B0503020204020204" pitchFamily="34" charset="-122"/>
                          <a:ea typeface="微软雅黑" panose="020B0503020204020204" pitchFamily="34" charset="-122"/>
                          <a:cs typeface="+mn-cs"/>
                        </a:rPr>
                        <a:t>　</a:t>
                      </a:r>
                      <a:r>
                        <a:rPr lang="en-US" altLang="zh-CN" sz="1200" b="0" i="0" u="none" strike="noStrike" kern="1200" dirty="0" smtClean="0">
                          <a:solidFill>
                            <a:srgbClr val="111313"/>
                          </a:solidFill>
                          <a:effectLst/>
                          <a:latin typeface="微软雅黑" panose="020B0503020204020204" pitchFamily="34" charset="-122"/>
                          <a:ea typeface="微软雅黑" panose="020B0503020204020204" pitchFamily="34" charset="-122"/>
                          <a:cs typeface="+mn-cs"/>
                        </a:rPr>
                        <a:t>XX</a:t>
                      </a:r>
                      <a:endPar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lnL w="12700" cap="flat" cmpd="sng" algn="ctr">
                      <a:solidFill>
                        <a:schemeClr val="bg1"/>
                      </a:solidFill>
                      <a:prstDash val="solid"/>
                      <a:round/>
                      <a:headEnd type="none" w="med" len="med"/>
                      <a:tailEnd type="none" w="med" len="med"/>
                    </a:lnL>
                  </a:tcPr>
                </a:tc>
                <a:tc hMerge="1">
                  <a:txBody>
                    <a:bodyPr/>
                    <a:lstStyle/>
                    <a:p>
                      <a:pPr algn="ctr" fontAlgn="ctr"/>
                      <a:endParaRPr lang="zh-CN" altLang="en-US" sz="1100" b="0" i="0" u="none" strike="noStrike">
                        <a:solidFill>
                          <a:schemeClr val="bg1"/>
                        </a:solidFill>
                        <a:effectLst/>
                        <a:latin typeface="Arial" panose="020B0604020202020204" pitchFamily="34" charset="0"/>
                        <a:ea typeface="宋体" panose="02010600030101010101" pitchFamily="2" charset="-122"/>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申请公司股权结构</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3B5BB5"/>
                    </a:solidFill>
                  </a:tcPr>
                </a:tc>
                <a:extLst>
                  <a:ext uri="{0D108BD9-81ED-4DB2-BD59-A6C34878D82A}">
                    <a16:rowId xmlns:a16="http://schemas.microsoft.com/office/drawing/2014/main" val="3977453499"/>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法人代表</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成立日期</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企业性质</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mpd="sng">
                      <a:solidFill>
                        <a:prstClr val="black"/>
                      </a:solidFill>
                      <a:prstDash val="soli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注册资金</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万元</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rowSpan="5">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sng"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（申请公司股权结构及股东关系说明）</a:t>
                      </a:r>
                      <a:endParaRPr lang="zh-CN" altLang="en-US" sz="11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26941"/>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肖</a:t>
                      </a:r>
                      <a:r>
                        <a:rPr lang="en-US" altLang="zh-CN"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XX</a:t>
                      </a:r>
                      <a:endPar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en-US" altLang="zh-CN" sz="1200" b="0" i="0" u="none" strike="noStrike" kern="1200" dirty="0" smtClean="0">
                          <a:solidFill>
                            <a:srgbClr val="111313"/>
                          </a:solidFill>
                          <a:effectLst/>
                          <a:latin typeface="微软雅黑" panose="020B0503020204020204" pitchFamily="34" charset="-122"/>
                          <a:ea typeface="微软雅黑" panose="020B0503020204020204" pitchFamily="34" charset="-122"/>
                          <a:cs typeface="+mn-cs"/>
                        </a:rPr>
                        <a:t>20xx</a:t>
                      </a:r>
                      <a:r>
                        <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rPr>
                        <a:t>　</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zh-CN" altLang="en-US" sz="1200" b="0" i="0" u="none" strike="noStrike" kern="1200" dirty="0" smtClean="0">
                          <a:solidFill>
                            <a:srgbClr val="111313"/>
                          </a:solidFill>
                          <a:effectLst/>
                          <a:latin typeface="微软雅黑" panose="020B0503020204020204" pitchFamily="34" charset="-122"/>
                          <a:ea typeface="微软雅黑" panose="020B0503020204020204" pitchFamily="34" charset="-122"/>
                          <a:cs typeface="+mn-cs"/>
                        </a:rPr>
                        <a:t>私有</a:t>
                      </a:r>
                      <a:endPar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rPr>
                        <a:t>　</a:t>
                      </a:r>
                      <a:r>
                        <a:rPr lang="en-US" altLang="zh-CN" sz="1200" b="0" i="0" u="none" strike="noStrike" kern="1200" dirty="0" smtClean="0">
                          <a:solidFill>
                            <a:srgbClr val="111313"/>
                          </a:solidFill>
                          <a:effectLst/>
                          <a:latin typeface="微软雅黑" panose="020B0503020204020204" pitchFamily="34" charset="-122"/>
                          <a:ea typeface="微软雅黑" panose="020B0503020204020204" pitchFamily="34" charset="-122"/>
                          <a:cs typeface="+mn-cs"/>
                        </a:rPr>
                        <a:t>500</a:t>
                      </a:r>
                      <a:endPar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856980553"/>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ctr" latinLnBrk="0" hangingPunct="1"/>
                      <a:r>
                        <a:rPr lang="zh-CN" altLang="en-US"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集团经营</a:t>
                      </a:r>
                      <a:r>
                        <a:rPr lang="en-US" altLang="zh-CN"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4</a:t>
                      </a:r>
                      <a:r>
                        <a:rPr 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S</a:t>
                      </a:r>
                      <a:r>
                        <a:rPr lang="zh-CN" altLang="en-US" sz="1200" b="0" i="0" u="none" strike="noStrike" kern="1200" dirty="0">
                          <a:solidFill>
                            <a:schemeClr val="tx1"/>
                          </a:solidFill>
                          <a:effectLst/>
                          <a:latin typeface="微软雅黑" panose="020B0503020204020204" pitchFamily="34" charset="-122"/>
                          <a:ea typeface="微软雅黑" panose="020B0503020204020204" pitchFamily="34" charset="-122"/>
                          <a:cs typeface="+mn-cs"/>
                        </a:rPr>
                        <a:t>店数量</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是否注册新公司</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企业产业结构</a:t>
                      </a:r>
                      <a:endParaRPr lang="en-US" altLang="zh-CN"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申请单位所属集团</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rgbClr val="E1E3E6"/>
                    </a:solidFill>
                  </a:tcPr>
                </a:tc>
                <a:tc vMerge="1">
                  <a:txBody>
                    <a:bodyPr/>
                    <a:lstStyle/>
                    <a:p>
                      <a:endParaRPr lang="zh-CN" altLang="en-US"/>
                    </a:p>
                  </a:txBody>
                  <a:tcPr/>
                </a:tc>
                <a:extLst>
                  <a:ext uri="{0D108BD9-81ED-4DB2-BD59-A6C34878D82A}">
                    <a16:rowId xmlns:a16="http://schemas.microsoft.com/office/drawing/2014/main" val="2403099281"/>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0" i="0" u="sng" strike="noStrike" dirty="0">
                          <a:solidFill>
                            <a:schemeClr val="tx1"/>
                          </a:solidFill>
                          <a:effectLst/>
                          <a:latin typeface="微软雅黑" panose="020B0503020204020204" pitchFamily="34" charset="-122"/>
                          <a:ea typeface="微软雅黑" panose="020B0503020204020204" pitchFamily="34" charset="-122"/>
                        </a:rPr>
                        <a:t>   </a:t>
                      </a:r>
                      <a:r>
                        <a:rPr lang="en-US" altLang="zh-CN" sz="1100" b="0" i="0" u="sng" strike="noStrike" dirty="0" smtClean="0">
                          <a:solidFill>
                            <a:schemeClr val="tx1"/>
                          </a:solidFill>
                          <a:effectLst/>
                          <a:latin typeface="微软雅黑" panose="020B0503020204020204" pitchFamily="34" charset="-122"/>
                          <a:ea typeface="微软雅黑" panose="020B0503020204020204" pitchFamily="34" charset="-122"/>
                        </a:rPr>
                        <a:t>28</a:t>
                      </a:r>
                      <a:r>
                        <a:rPr lang="zh-CN" altLang="en-US" sz="1100" b="0" i="0" u="sng" strike="noStrike" dirty="0" smtClean="0">
                          <a:solidFill>
                            <a:schemeClr val="tx1"/>
                          </a:solidFill>
                          <a:effectLst/>
                          <a:latin typeface="微软雅黑" panose="020B0503020204020204" pitchFamily="34" charset="-122"/>
                          <a:ea typeface="微软雅黑" panose="020B0503020204020204" pitchFamily="34" charset="-122"/>
                        </a:rPr>
                        <a:t>    </a:t>
                      </a:r>
                      <a:r>
                        <a:rPr lang="zh-CN" altLang="en-US" sz="1100" b="0" i="0" u="none" strike="noStrike" dirty="0">
                          <a:solidFill>
                            <a:schemeClr val="tx1"/>
                          </a:solidFill>
                          <a:effectLst/>
                          <a:latin typeface="微软雅黑" panose="020B0503020204020204" pitchFamily="34" charset="-122"/>
                          <a:ea typeface="微软雅黑" panose="020B0503020204020204" pitchFamily="34" charset="-122"/>
                        </a:rPr>
                        <a:t>个</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0" i="0" u="none" strike="noStrike" dirty="0" smtClean="0">
                          <a:solidFill>
                            <a:schemeClr val="tx1"/>
                          </a:solidFill>
                          <a:effectLst/>
                          <a:latin typeface="微软雅黑" panose="020B0503020204020204" pitchFamily="34" charset="-122"/>
                          <a:ea typeface="微软雅黑" panose="020B0503020204020204" pitchFamily="34" charset="-122"/>
                        </a:rPr>
                        <a:t>是</a:t>
                      </a: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0" i="0" u="none" strike="noStrike" dirty="0" smtClean="0">
                          <a:solidFill>
                            <a:schemeClr val="tx1"/>
                          </a:solidFill>
                          <a:effectLst/>
                          <a:latin typeface="微软雅黑" panose="020B0503020204020204" pitchFamily="34" charset="-122"/>
                          <a:ea typeface="微软雅黑" panose="020B0503020204020204" pitchFamily="34" charset="-122"/>
                        </a:rPr>
                        <a:t>汽车</a:t>
                      </a: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altLang="zh-CN" sz="1100" b="0" i="0" u="none" strike="noStrike" dirty="0" smtClean="0">
                          <a:solidFill>
                            <a:schemeClr val="tx1"/>
                          </a:solidFill>
                          <a:effectLst/>
                          <a:latin typeface="微软雅黑" panose="020B0503020204020204" pitchFamily="34" charset="-122"/>
                          <a:ea typeface="微软雅黑" panose="020B0503020204020204" pitchFamily="34" charset="-122"/>
                        </a:rPr>
                        <a:t>XX</a:t>
                      </a:r>
                      <a:r>
                        <a:rPr lang="zh-CN" altLang="en-US" sz="1100" b="0" i="0" u="none" strike="noStrike" dirty="0" smtClean="0">
                          <a:solidFill>
                            <a:schemeClr val="tx1"/>
                          </a:solidFill>
                          <a:effectLst/>
                          <a:latin typeface="微软雅黑" panose="020B0503020204020204" pitchFamily="34" charset="-122"/>
                          <a:ea typeface="微软雅黑" panose="020B0503020204020204" pitchFamily="34" charset="-122"/>
                        </a:rPr>
                        <a:t>集团</a:t>
                      </a: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CN" altLang="en-US"/>
                    </a:p>
                  </a:txBody>
                  <a:tcPr/>
                </a:tc>
                <a:extLst>
                  <a:ext uri="{0D108BD9-81ED-4DB2-BD59-A6C34878D82A}">
                    <a16:rowId xmlns:a16="http://schemas.microsoft.com/office/drawing/2014/main" val="1938281896"/>
                  </a:ext>
                </a:extLst>
              </a:tr>
              <a:tr h="4886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smtClean="0">
                          <a:solidFill>
                            <a:schemeClr val="tx1"/>
                          </a:solidFill>
                          <a:effectLst/>
                          <a:latin typeface="微软雅黑" panose="020B0503020204020204" pitchFamily="34" charset="-122"/>
                          <a:ea typeface="微软雅黑" panose="020B0503020204020204" pitchFamily="34" charset="-122"/>
                        </a:rPr>
                        <a:t>旗下经营品牌（全部）</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奥迪</a:t>
                      </a:r>
                      <a:r>
                        <a:rPr lang="en-US" altLang="zh-CN"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10</a:t>
                      </a:r>
                      <a:r>
                        <a:rPr lang="zh-CN" altLang="en-US"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、奔驰</a:t>
                      </a:r>
                      <a:r>
                        <a:rPr lang="en-US" altLang="zh-CN"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14</a:t>
                      </a:r>
                      <a:r>
                        <a:rPr lang="zh-CN" altLang="en-US"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、宝马</a:t>
                      </a:r>
                      <a:r>
                        <a:rPr lang="en-US" altLang="zh-CN" sz="1100" b="0" i="0" u="none" strike="noStrike" kern="1200" dirty="0" smtClean="0">
                          <a:solidFill>
                            <a:srgbClr val="FF0000"/>
                          </a:solidFill>
                          <a:effectLst/>
                          <a:latin typeface="微软雅黑" panose="020B0503020204020204" pitchFamily="34" charset="-122"/>
                          <a:ea typeface="微软雅黑" panose="020B0503020204020204" pitchFamily="34" charset="-122"/>
                          <a:cs typeface="+mn-cs"/>
                        </a:rPr>
                        <a:t>14</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zh-CN" altLang="en-US" sz="11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dirty="0">
                        <a:solidFill>
                          <a:schemeClr val="bg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190789"/>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1" i="0" u="none" strike="noStrike" dirty="0">
                          <a:solidFill>
                            <a:schemeClr val="bg1"/>
                          </a:solidFill>
                          <a:effectLst/>
                          <a:latin typeface="微软雅黑" panose="020B0503020204020204" pitchFamily="34" charset="-122"/>
                          <a:ea typeface="微软雅黑" panose="020B0503020204020204" pitchFamily="34" charset="-122"/>
                        </a:rPr>
                        <a:t>新公司全称</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377" rtl="0" eaLnBrk="1" fontAlgn="ctr" latinLnBrk="0" hangingPunct="1"/>
                      <a:r>
                        <a:rPr lang="zh-CN" altLang="en-US" sz="1200" b="0" i="0" u="none" strike="noStrike" kern="1200" dirty="0" smtClean="0">
                          <a:solidFill>
                            <a:srgbClr val="111313"/>
                          </a:solidFill>
                          <a:effectLst/>
                          <a:latin typeface="微软雅黑" panose="020B0503020204020204" pitchFamily="34" charset="-122"/>
                          <a:ea typeface="微软雅黑" panose="020B0503020204020204" pitchFamily="34" charset="-122"/>
                          <a:cs typeface="+mn-cs"/>
                        </a:rPr>
                        <a:t>待注册</a:t>
                      </a:r>
                      <a:endParaRPr lang="zh-CN" altLang="en-US" sz="1200" b="0" i="0" u="none" strike="noStrike" kern="1200" dirty="0">
                        <a:solidFill>
                          <a:srgbClr val="111313"/>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fontAlgn="b"/>
                      <a:endParaRPr lang="zh-CN" altLang="en-US" sz="1100" b="0" i="0" u="none" strike="noStrike" dirty="0">
                        <a:solidFill>
                          <a:schemeClr val="bg1"/>
                        </a:solidFill>
                        <a:effectLst/>
                        <a:latin typeface="宋体" panose="02010600030101010101" pitchFamily="2" charset="-122"/>
                        <a:ea typeface="宋体" panose="02010600030101010101" pitchFamily="2" charset="-122"/>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新公司股权结构</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872191645"/>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法人代表</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注册时间</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企业性质</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注册资金</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万元</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sng"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（申请公司股权结构及股东关系说明</a:t>
                      </a:r>
                      <a:r>
                        <a:rPr kumimoji="0" lang="zh-CN" altLang="en-US" sz="1100" b="1" i="0" u="sng"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100" b="1" i="0" u="sng"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u="none" strike="noStrike" kern="1200" dirty="0" smtClean="0">
                          <a:solidFill>
                            <a:schemeClr val="tx1"/>
                          </a:solidFill>
                          <a:effectLst/>
                          <a:latin typeface="微软雅黑" panose="020B0503020204020204" pitchFamily="34" charset="-122"/>
                          <a:ea typeface="微软雅黑" panose="020B0503020204020204" pitchFamily="34" charset="-122"/>
                          <a:cs typeface="+mn-cs"/>
                          <a:sym typeface="+mn-ea"/>
                        </a:rPr>
                        <a:t>大股东要求与申请公司保持一致，且在新注册公司股比超过</a:t>
                      </a:r>
                      <a:r>
                        <a:rPr lang="en-US" altLang="zh-CN" sz="1100" u="none" strike="noStrike" kern="1200" dirty="0" smtClean="0">
                          <a:solidFill>
                            <a:schemeClr val="tx1"/>
                          </a:solidFill>
                          <a:effectLst/>
                          <a:latin typeface="微软雅黑" panose="020B0503020204020204" pitchFamily="34" charset="-122"/>
                          <a:ea typeface="微软雅黑" panose="020B0503020204020204" pitchFamily="34" charset="-122"/>
                          <a:cs typeface="+mn-cs"/>
                          <a:sym typeface="+mn-ea"/>
                        </a:rPr>
                        <a:t>50%</a:t>
                      </a:r>
                      <a:r>
                        <a:rPr lang="zh-CN" altLang="en-US" sz="1100" u="none" strike="noStrike" kern="1200" dirty="0" smtClean="0">
                          <a:solidFill>
                            <a:schemeClr val="tx1"/>
                          </a:solidFill>
                          <a:effectLst/>
                          <a:latin typeface="微软雅黑" panose="020B0503020204020204" pitchFamily="34" charset="-122"/>
                          <a:ea typeface="微软雅黑" panose="020B0503020204020204" pitchFamily="34" charset="-122"/>
                          <a:cs typeface="+mn-cs"/>
                          <a:sym typeface="+mn-ea"/>
                        </a:rPr>
                        <a:t>。</a:t>
                      </a:r>
                      <a:endParaRPr lang="en-US" altLang="zh-CN" sz="1100" u="none" strike="noStrike" kern="1200" dirty="0" smtClean="0">
                        <a:solidFill>
                          <a:schemeClr val="tx1"/>
                        </a:solidFill>
                        <a:effectLst/>
                        <a:latin typeface="微软雅黑" panose="020B0503020204020204" pitchFamily="34" charset="-122"/>
                        <a:ea typeface="微软雅黑" panose="020B0503020204020204" pitchFamily="34" charset="-122"/>
                        <a:cs typeface="+mn-cs"/>
                        <a:sym typeface="+mn-ea"/>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sym typeface="+mn-ea"/>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200" b="0" u="sng" baseline="0" dirty="0" smtClean="0">
                          <a:solidFill>
                            <a:schemeClr val="tx1"/>
                          </a:solidFill>
                          <a:effectLst/>
                          <a:latin typeface="微软雅黑" panose="020B0503020204020204" pitchFamily="34" charset="-122"/>
                          <a:ea typeface="微软雅黑" panose="020B0503020204020204" pitchFamily="34" charset="-122"/>
                          <a:sym typeface="+mn-ea"/>
                        </a:rPr>
                        <a:t> </a:t>
                      </a:r>
                      <a:r>
                        <a:rPr lang="zh-CN" altLang="en-US" sz="1200" b="0" u="none" dirty="0" smtClean="0">
                          <a:solidFill>
                            <a:schemeClr val="tx1"/>
                          </a:solidFill>
                          <a:effectLst/>
                          <a:latin typeface="微软雅黑" panose="020B0503020204020204" pitchFamily="34" charset="-122"/>
                          <a:ea typeface="微软雅黑" panose="020B0503020204020204" pitchFamily="34" charset="-122"/>
                        </a:rPr>
                        <a:t>              </a:t>
                      </a:r>
                      <a:r>
                        <a:rPr lang="zh-CN" altLang="en-US" sz="1200" b="0" u="sng" dirty="0" smtClean="0">
                          <a:solidFill>
                            <a:schemeClr val="tx1"/>
                          </a:solidFill>
                          <a:effectLst/>
                          <a:latin typeface="微软雅黑" panose="020B0503020204020204" pitchFamily="34" charset="-122"/>
                          <a:ea typeface="微软雅黑" panose="020B0503020204020204" pitchFamily="34" charset="-122"/>
                        </a:rPr>
                        <a:t>  </a:t>
                      </a:r>
                      <a:endParaRPr lang="en-US" altLang="zh-CN" sz="1200" b="0" u="sng" dirty="0" smtClean="0">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200" b="0" dirty="0" smtClean="0">
                          <a:solidFill>
                            <a:schemeClr val="tx1"/>
                          </a:solidFill>
                          <a:effectLst/>
                          <a:latin typeface="微软雅黑" panose="020B0503020204020204" pitchFamily="34" charset="-122"/>
                          <a:ea typeface="微软雅黑" panose="020B0503020204020204" pitchFamily="34" charset="-122"/>
                        </a:rPr>
                        <a:t>   </a:t>
                      </a:r>
                      <a:endParaRPr lang="en-US" altLang="zh-CN" sz="1200" b="0" dirty="0" smtClean="0">
                        <a:solidFill>
                          <a:schemeClr val="tx1"/>
                        </a:solidFill>
                        <a:effectLst/>
                        <a:latin typeface="微软雅黑" panose="020B0503020204020204" pitchFamily="34" charset="-122"/>
                        <a:ea typeface="微软雅黑" panose="020B0503020204020204" pitchFamily="34" charset="-122"/>
                      </a:endParaRPr>
                    </a:p>
                    <a:p>
                      <a:pPr algn="ctr">
                        <a:spcAft>
                          <a:spcPts val="0"/>
                        </a:spcAft>
                      </a:pPr>
                      <a:endParaRPr lang="zh-CN" altLang="en-US" sz="1100" b="0" dirty="0" smtClean="0">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1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5859415"/>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肖</a:t>
                      </a:r>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XX</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202X</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私有</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1000</a:t>
                      </a:r>
                      <a:r>
                        <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万</a:t>
                      </a:r>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zh-CN" altLang="en-US"/>
                    </a:p>
                  </a:txBody>
                  <a:tcPr/>
                </a:tc>
                <a:extLst>
                  <a:ext uri="{0D108BD9-81ED-4DB2-BD59-A6C34878D82A}">
                    <a16:rowId xmlns:a16="http://schemas.microsoft.com/office/drawing/2014/main" val="2265451919"/>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资金来源</a:t>
                      </a:r>
                      <a:b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b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（现金</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承兑</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现金</a:t>
                      </a: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承兑）</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运营投入金额</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万元</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200" b="0" i="0" u="none" strike="noStrike" dirty="0">
                          <a:solidFill>
                            <a:schemeClr val="tx1"/>
                          </a:solidFill>
                          <a:effectLst/>
                          <a:latin typeface="微软雅黑" panose="020B0503020204020204" pitchFamily="34" charset="-122"/>
                          <a:ea typeface="微软雅黑" panose="020B0503020204020204" pitchFamily="34" charset="-122"/>
                        </a:rPr>
                        <a:t>到位时间</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zh-CN" altLang="en-US" sz="1900" dirty="0"/>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zh-CN" altLang="en-US"/>
                    </a:p>
                  </a:txBody>
                  <a:tcPr/>
                </a:tc>
                <a:extLst>
                  <a:ext uri="{0D108BD9-81ED-4DB2-BD59-A6C34878D82A}">
                    <a16:rowId xmlns:a16="http://schemas.microsoft.com/office/drawing/2014/main" val="1867262234"/>
                  </a:ext>
                </a:extLst>
              </a:tr>
              <a:tr h="4886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现金</a:t>
                      </a:r>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承兑</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1500</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rPr>
                        <a:t>　</a:t>
                      </a:r>
                      <a:r>
                        <a:rPr lang="en-US" altLang="zh-CN" sz="1100" b="0" i="0" u="none" strike="noStrike" kern="1200" dirty="0" smtClean="0">
                          <a:solidFill>
                            <a:schemeClr val="tx1"/>
                          </a:solidFill>
                          <a:effectLst/>
                          <a:latin typeface="微软雅黑" panose="020B0503020204020204" pitchFamily="34" charset="-122"/>
                          <a:ea typeface="微软雅黑" panose="020B0503020204020204" pitchFamily="34" charset="-122"/>
                          <a:cs typeface="+mn-cs"/>
                        </a:rPr>
                        <a:t>2023.3</a:t>
                      </a:r>
                      <a:endParaRPr lang="zh-CN" altLang="en-US" sz="11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zh-CN" altLang="en-US" sz="1100" b="0" i="0" u="none" strike="noStrike" dirty="0">
                          <a:solidFill>
                            <a:schemeClr val="tx1"/>
                          </a:solidFill>
                          <a:effectLst/>
                          <a:latin typeface="宋体" panose="02010600030101010101" pitchFamily="2" charset="-122"/>
                          <a:ea typeface="宋体" panose="02010600030101010101" pitchFamily="2" charset="-122"/>
                        </a:rPr>
                        <a:t>　</a:t>
                      </a:r>
                    </a:p>
                  </a:txBody>
                  <a:tcPr marL="9525" marR="9525" marT="9525" marB="0" anchor="ctr">
                    <a:lnL w="12700" cap="flat" cmpd="sng" algn="ctr">
                      <a:solidFill>
                        <a:srgbClr val="111313"/>
                      </a:solidFill>
                      <a:prstDash val="solid"/>
                      <a:round/>
                      <a:headEnd type="none" w="med" len="med"/>
                      <a:tailEnd type="none" w="med" len="med"/>
                    </a:lnL>
                    <a:lnR w="12700" cap="flat" cmpd="sng" algn="ctr">
                      <a:solidFill>
                        <a:srgbClr val="111313"/>
                      </a:solidFill>
                      <a:prstDash val="solid"/>
                      <a:round/>
                      <a:headEnd type="none" w="med" len="med"/>
                      <a:tailEnd type="none" w="med" len="med"/>
                    </a:lnR>
                    <a:lnT w="12700" cap="flat" cmpd="sng" algn="ctr">
                      <a:solidFill>
                        <a:srgbClr val="111313"/>
                      </a:solidFill>
                      <a:prstDash val="solid"/>
                      <a:round/>
                      <a:headEnd type="none" w="med" len="med"/>
                      <a:tailEnd type="none" w="med" len="med"/>
                    </a:lnT>
                    <a:lnB w="12700" cap="flat" cmpd="sng" algn="ctr">
                      <a:solidFill>
                        <a:srgbClr val="1113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zh-CN" altLang="en-US"/>
                    </a:p>
                  </a:txBody>
                  <a:tcPr/>
                </a:tc>
                <a:extLst>
                  <a:ext uri="{0D108BD9-81ED-4DB2-BD59-A6C34878D82A}">
                    <a16:rowId xmlns:a16="http://schemas.microsoft.com/office/drawing/2014/main" val="2370948517"/>
                  </a:ext>
                </a:extLst>
              </a:tr>
            </a:tbl>
          </a:graphicData>
        </a:graphic>
      </p:graphicFrame>
      <p:pic>
        <p:nvPicPr>
          <p:cNvPr id="5024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839" y="1217609"/>
            <a:ext cx="4872038" cy="225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标注 5"/>
          <p:cNvSpPr/>
          <p:nvPr/>
        </p:nvSpPr>
        <p:spPr>
          <a:xfrm>
            <a:off x="8297863" y="314326"/>
            <a:ext cx="3408363" cy="285751"/>
          </a:xfrm>
          <a:prstGeom prst="wedgeRoundRectCallout">
            <a:avLst>
              <a:gd name="adj1" fmla="val 30100"/>
              <a:gd name="adj2" fmla="val 153577"/>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i="1" dirty="0">
                <a:solidFill>
                  <a:srgbClr val="FF0000"/>
                </a:solidFill>
                <a:latin typeface="微软雅黑" panose="020B0503020204020204" pitchFamily="34" charset="-122"/>
                <a:ea typeface="微软雅黑" panose="020B0503020204020204" pitchFamily="34" charset="-122"/>
              </a:rPr>
              <a:t>附件</a:t>
            </a:r>
            <a:r>
              <a:rPr lang="en-US" altLang="zh-CN" sz="1400" i="1" dirty="0">
                <a:solidFill>
                  <a:srgbClr val="FF0000"/>
                </a:solidFill>
                <a:latin typeface="微软雅黑" panose="020B0503020204020204" pitchFamily="34" charset="-122"/>
                <a:ea typeface="微软雅黑" panose="020B0503020204020204" pitchFamily="34" charset="-122"/>
              </a:rPr>
              <a:t>1</a:t>
            </a:r>
            <a:r>
              <a:rPr lang="zh-CN" altLang="en-US" sz="1400" i="1" dirty="0">
                <a:solidFill>
                  <a:srgbClr val="FF0000"/>
                </a:solidFill>
                <a:latin typeface="微软雅黑" panose="020B0503020204020204" pitchFamily="34" charset="-122"/>
                <a:ea typeface="微软雅黑" panose="020B0503020204020204" pitchFamily="34" charset="-122"/>
              </a:rPr>
              <a:t>：申请公司营业执照</a:t>
            </a:r>
            <a:endParaRPr lang="en-US" altLang="zh-CN" sz="1400" i="1" dirty="0">
              <a:solidFill>
                <a:srgbClr val="FF0000"/>
              </a:solidFill>
              <a:latin typeface="微软雅黑" panose="020B0503020204020204" pitchFamily="34" charset="-122"/>
              <a:ea typeface="微软雅黑" panose="020B0503020204020204" pitchFamily="34" charset="-122"/>
            </a:endParaRPr>
          </a:p>
        </p:txBody>
      </p:sp>
      <p:sp>
        <p:nvSpPr>
          <p:cNvPr id="8" name="圆角矩形标注 7"/>
          <p:cNvSpPr/>
          <p:nvPr/>
        </p:nvSpPr>
        <p:spPr>
          <a:xfrm>
            <a:off x="6845302" y="6111876"/>
            <a:ext cx="4981575" cy="557213"/>
          </a:xfrm>
          <a:prstGeom prst="wedgeRoundRectCallout">
            <a:avLst>
              <a:gd name="adj1" fmla="val -45549"/>
              <a:gd name="adj2" fmla="val -111177"/>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i="1" dirty="0">
                <a:solidFill>
                  <a:srgbClr val="FF0000"/>
                </a:solidFill>
                <a:latin typeface="微软雅黑" panose="020B0503020204020204" pitchFamily="34" charset="-122"/>
                <a:ea typeface="微软雅黑" panose="020B0503020204020204" pitchFamily="34" charset="-122"/>
              </a:rPr>
              <a:t>附件</a:t>
            </a:r>
            <a:r>
              <a:rPr lang="en-US" altLang="zh-CN" sz="1400" i="1" dirty="0">
                <a:solidFill>
                  <a:srgbClr val="FF0000"/>
                </a:solidFill>
                <a:latin typeface="微软雅黑" panose="020B0503020204020204" pitchFamily="34" charset="-122"/>
                <a:ea typeface="微软雅黑" panose="020B0503020204020204" pitchFamily="34" charset="-122"/>
              </a:rPr>
              <a:t>2</a:t>
            </a:r>
            <a:r>
              <a:rPr lang="zh-CN" altLang="en-US" sz="1400" i="1" dirty="0">
                <a:solidFill>
                  <a:srgbClr val="FF0000"/>
                </a:solidFill>
                <a:latin typeface="微软雅黑" panose="020B0503020204020204" pitchFamily="34" charset="-122"/>
                <a:ea typeface="微软雅黑" panose="020B0503020204020204" pitchFamily="34" charset="-122"/>
              </a:rPr>
              <a:t>：</a:t>
            </a:r>
            <a:r>
              <a:rPr lang="zh-CN" altLang="zh-CN" sz="1400" i="1" dirty="0">
                <a:solidFill>
                  <a:srgbClr val="FF0000"/>
                </a:solidFill>
                <a:latin typeface="微软雅黑" panose="020B0503020204020204" pitchFamily="34" charset="-122"/>
                <a:ea typeface="微软雅黑" panose="020B0503020204020204" pitchFamily="34" charset="-122"/>
              </a:rPr>
              <a:t>申请公司现行股权结构相关证明文件</a:t>
            </a:r>
            <a:r>
              <a:rPr lang="zh-CN" altLang="en-US" sz="1400" i="1" dirty="0">
                <a:solidFill>
                  <a:srgbClr val="FF0000"/>
                </a:solidFill>
                <a:latin typeface="微软雅黑" panose="020B0503020204020204" pitchFamily="34" charset="-122"/>
                <a:ea typeface="微软雅黑" panose="020B0503020204020204" pitchFamily="34" charset="-122"/>
              </a:rPr>
              <a:t>。</a:t>
            </a:r>
            <a:r>
              <a:rPr lang="zh-CN" altLang="zh-CN" sz="1400" i="1" dirty="0">
                <a:solidFill>
                  <a:srgbClr val="FF0000"/>
                </a:solidFill>
                <a:latin typeface="微软雅黑" panose="020B0503020204020204" pitchFamily="34" charset="-122"/>
                <a:ea typeface="微软雅黑" panose="020B0503020204020204" pitchFamily="34" charset="-122"/>
              </a:rPr>
              <a:t>包括公司章程、股东协议以及董事会决议</a:t>
            </a:r>
            <a:r>
              <a:rPr lang="zh-CN" altLang="en-US" sz="1400" i="1" dirty="0">
                <a:solidFill>
                  <a:srgbClr val="FF0000"/>
                </a:solidFill>
                <a:latin typeface="微软雅黑" panose="020B0503020204020204" pitchFamily="34" charset="-122"/>
                <a:ea typeface="微软雅黑" panose="020B0503020204020204" pitchFamily="34" charset="-122"/>
              </a:rPr>
              <a:t>，或工商登记查询报告</a:t>
            </a:r>
            <a:endParaRPr lang="zh-CN" altLang="zh-CN" sz="1400" i="1" dirty="0">
              <a:solidFill>
                <a:srgbClr val="FF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114309003"/>
              </p:ext>
            </p:extLst>
          </p:nvPr>
        </p:nvGraphicFramePr>
        <p:xfrm>
          <a:off x="7148514" y="4802188"/>
          <a:ext cx="4281487" cy="914400"/>
        </p:xfrm>
        <a:graphic>
          <a:graphicData uri="http://schemas.openxmlformats.org/drawingml/2006/table">
            <a:tbl>
              <a:tblPr firstRow="1" bandRow="1">
                <a:tableStyleId>{2D5ABB26-0587-4C30-8999-92F81FD0307C}</a:tableStyleId>
              </a:tblPr>
              <a:tblGrid>
                <a:gridCol w="1300321">
                  <a:extLst>
                    <a:ext uri="{9D8B030D-6E8A-4147-A177-3AD203B41FA5}">
                      <a16:colId xmlns:a16="http://schemas.microsoft.com/office/drawing/2014/main" val="3573672556"/>
                    </a:ext>
                  </a:extLst>
                </a:gridCol>
                <a:gridCol w="1486971">
                  <a:extLst>
                    <a:ext uri="{9D8B030D-6E8A-4147-A177-3AD203B41FA5}">
                      <a16:colId xmlns:a16="http://schemas.microsoft.com/office/drawing/2014/main" val="362276081"/>
                    </a:ext>
                  </a:extLst>
                </a:gridCol>
                <a:gridCol w="1494195">
                  <a:extLst>
                    <a:ext uri="{9D8B030D-6E8A-4147-A177-3AD203B41FA5}">
                      <a16:colId xmlns:a16="http://schemas.microsoft.com/office/drawing/2014/main" val="535761215"/>
                    </a:ext>
                  </a:extLst>
                </a:gridCol>
              </a:tblGrid>
              <a:tr h="457200">
                <a:tc>
                  <a:txBody>
                    <a:bodyPr/>
                    <a:lstStyle/>
                    <a:p>
                      <a:pPr algn="l"/>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实际控股人</a:t>
                      </a:r>
                      <a:endPar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endParaRPr>
                    </a:p>
                    <a:p>
                      <a:pPr algn="l"/>
                      <a:r>
                        <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rPr>
                        <a:t>(</a:t>
                      </a:r>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第一大股东）</a:t>
                      </a:r>
                      <a:endParaRPr lang="zh-CN" altLang="en-US" sz="1200" dirty="0"/>
                    </a:p>
                  </a:txBody>
                  <a:tcPr marL="91435" marR="91435" anchor="ctr"/>
                </a:tc>
                <a:tc>
                  <a:txBody>
                    <a:bodyPr/>
                    <a:lstStyle/>
                    <a:p>
                      <a:pPr algn="l"/>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姓名  尹</a:t>
                      </a:r>
                      <a:r>
                        <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rPr>
                        <a:t>XX</a:t>
                      </a:r>
                      <a:endParaRPr lang="zh-CN" altLang="en-US" sz="1200" dirty="0"/>
                    </a:p>
                  </a:txBody>
                  <a:tcPr marL="91435" marR="91435" anchor="ctr"/>
                </a:tc>
                <a:tc>
                  <a:txBody>
                    <a:bodyPr/>
                    <a:lstStyle/>
                    <a:p>
                      <a:pPr algn="l"/>
                      <a:r>
                        <a:rPr lang="zh-CN" altLang="en-US" sz="1200" b="0" dirty="0" smtClean="0">
                          <a:solidFill>
                            <a:schemeClr val="tx1"/>
                          </a:solidFill>
                          <a:effectLst/>
                          <a:latin typeface="微软雅黑" panose="020B0503020204020204" pitchFamily="34" charset="-122"/>
                          <a:ea typeface="微软雅黑" panose="020B0503020204020204" pitchFamily="34" charset="-122"/>
                        </a:rPr>
                        <a:t>股比 </a:t>
                      </a:r>
                      <a:r>
                        <a:rPr lang="en-US" altLang="zh-CN" sz="1200" b="0" dirty="0" smtClean="0">
                          <a:solidFill>
                            <a:schemeClr val="tx1"/>
                          </a:solidFill>
                          <a:effectLst/>
                          <a:latin typeface="微软雅黑" panose="020B0503020204020204" pitchFamily="34" charset="-122"/>
                          <a:ea typeface="微软雅黑" panose="020B0503020204020204" pitchFamily="34" charset="-122"/>
                        </a:rPr>
                        <a:t>80%</a:t>
                      </a:r>
                      <a:endParaRPr lang="zh-CN" altLang="en-US" sz="1200" dirty="0"/>
                    </a:p>
                  </a:txBody>
                  <a:tcPr marL="91435" marR="91435" anchor="ctr"/>
                </a:tc>
                <a:extLst>
                  <a:ext uri="{0D108BD9-81ED-4DB2-BD59-A6C34878D82A}">
                    <a16:rowId xmlns:a16="http://schemas.microsoft.com/office/drawing/2014/main" val="2236872646"/>
                  </a:ext>
                </a:extLst>
              </a:tr>
              <a:tr h="457200">
                <a:tc>
                  <a:txBody>
                    <a:bodyPr/>
                    <a:lstStyle/>
                    <a:p>
                      <a:pPr algn="l"/>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实际控股人</a:t>
                      </a:r>
                      <a:endPar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endParaRPr>
                    </a:p>
                    <a:p>
                      <a:pPr algn="l"/>
                      <a:r>
                        <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rPr>
                        <a:t>(</a:t>
                      </a:r>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第二大股东）</a:t>
                      </a:r>
                      <a:endParaRPr lang="zh-CN" altLang="en-US" sz="1200" dirty="0"/>
                    </a:p>
                  </a:txBody>
                  <a:tcPr marL="91435" marR="91435" anchor="ctr"/>
                </a:tc>
                <a:tc>
                  <a:txBody>
                    <a:bodyPr/>
                    <a:lstStyle/>
                    <a:p>
                      <a:pPr algn="l"/>
                      <a:r>
                        <a:rPr lang="zh-CN" altLang="en-US" sz="1200" b="0" dirty="0" smtClean="0">
                          <a:solidFill>
                            <a:schemeClr val="tx1"/>
                          </a:solidFill>
                          <a:effectLst/>
                          <a:latin typeface="微软雅黑" panose="020B0503020204020204" pitchFamily="34" charset="-122"/>
                          <a:ea typeface="微软雅黑" panose="020B0503020204020204" pitchFamily="34" charset="-122"/>
                          <a:sym typeface="+mn-ea"/>
                        </a:rPr>
                        <a:t>姓名 尹</a:t>
                      </a:r>
                      <a:r>
                        <a:rPr lang="en-US" altLang="zh-CN" sz="1200" b="0" dirty="0" smtClean="0">
                          <a:solidFill>
                            <a:schemeClr val="tx1"/>
                          </a:solidFill>
                          <a:effectLst/>
                          <a:latin typeface="微软雅黑" panose="020B0503020204020204" pitchFamily="34" charset="-122"/>
                          <a:ea typeface="微软雅黑" panose="020B0503020204020204" pitchFamily="34" charset="-122"/>
                          <a:sym typeface="+mn-ea"/>
                        </a:rPr>
                        <a:t>XX</a:t>
                      </a:r>
                      <a:endParaRPr lang="zh-CN" altLang="en-US" sz="1200" dirty="0"/>
                    </a:p>
                  </a:txBody>
                  <a:tcPr marL="91435" marR="9143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solidFill>
                            <a:schemeClr val="tx1"/>
                          </a:solidFill>
                          <a:effectLst/>
                          <a:latin typeface="微软雅黑" panose="020B0503020204020204" pitchFamily="34" charset="-122"/>
                          <a:ea typeface="微软雅黑" panose="020B0503020204020204" pitchFamily="34" charset="-122"/>
                        </a:rPr>
                        <a:t>股比  </a:t>
                      </a:r>
                      <a:r>
                        <a:rPr lang="en-US" altLang="zh-CN" sz="1200" b="0" dirty="0" smtClean="0">
                          <a:solidFill>
                            <a:schemeClr val="tx1"/>
                          </a:solidFill>
                          <a:effectLst/>
                          <a:latin typeface="微软雅黑" panose="020B0503020204020204" pitchFamily="34" charset="-122"/>
                          <a:ea typeface="微软雅黑" panose="020B0503020204020204" pitchFamily="34" charset="-122"/>
                        </a:rPr>
                        <a:t>20%</a:t>
                      </a:r>
                    </a:p>
                  </a:txBody>
                  <a:tcPr marL="91435" marR="91435" anchor="ctr"/>
                </a:tc>
                <a:extLst>
                  <a:ext uri="{0D108BD9-81ED-4DB2-BD59-A6C34878D82A}">
                    <a16:rowId xmlns:a16="http://schemas.microsoft.com/office/drawing/2014/main" val="3850466819"/>
                  </a:ext>
                </a:extLst>
              </a:tr>
            </a:tbl>
          </a:graphicData>
        </a:graphic>
      </p:graphicFrame>
      <p:sp>
        <p:nvSpPr>
          <p:cNvPr id="10" name="圆角矩形标注 9"/>
          <p:cNvSpPr/>
          <p:nvPr/>
        </p:nvSpPr>
        <p:spPr>
          <a:xfrm>
            <a:off x="642937" y="6067426"/>
            <a:ext cx="5770563" cy="646113"/>
          </a:xfrm>
          <a:prstGeom prst="wedgeRoundRectCallout">
            <a:avLst>
              <a:gd name="adj1" fmla="val -47039"/>
              <a:gd name="adj2" fmla="val -52616"/>
              <a:gd name="adj3" fmla="val 1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CN" altLang="en-US" sz="1400" i="1" dirty="0">
                <a:solidFill>
                  <a:srgbClr val="FF0000"/>
                </a:solidFill>
                <a:latin typeface="微软雅黑" panose="020B0503020204020204" pitchFamily="34" charset="-122"/>
                <a:ea typeface="微软雅黑" panose="020B0503020204020204" pitchFamily="34" charset="-122"/>
              </a:rPr>
              <a:t>附件</a:t>
            </a:r>
            <a:r>
              <a:rPr lang="en-US" altLang="zh-CN" sz="1400" i="1" dirty="0">
                <a:solidFill>
                  <a:srgbClr val="FF0000"/>
                </a:solidFill>
                <a:latin typeface="微软雅黑" panose="020B0503020204020204" pitchFamily="34" charset="-122"/>
                <a:ea typeface="微软雅黑" panose="020B0503020204020204" pitchFamily="34" charset="-122"/>
              </a:rPr>
              <a:t>3</a:t>
            </a:r>
            <a:r>
              <a:rPr lang="zh-CN" altLang="en-US" sz="1400" i="1" dirty="0">
                <a:solidFill>
                  <a:srgbClr val="FF0000"/>
                </a:solidFill>
                <a:latin typeface="微软雅黑" panose="020B0503020204020204" pitchFamily="34" charset="-122"/>
                <a:ea typeface="微软雅黑" panose="020B0503020204020204" pitchFamily="34" charset="-122"/>
              </a:rPr>
              <a:t>：</a:t>
            </a:r>
            <a:r>
              <a:rPr lang="en-US" altLang="zh-CN" sz="1400" i="1" dirty="0">
                <a:solidFill>
                  <a:srgbClr val="FF0000"/>
                </a:solidFill>
                <a:latin typeface="微软雅黑" panose="020B0503020204020204" pitchFamily="34" charset="-122"/>
                <a:ea typeface="微软雅黑" panose="020B0503020204020204" pitchFamily="34" charset="-122"/>
              </a:rPr>
              <a:t>《</a:t>
            </a:r>
            <a:r>
              <a:rPr lang="zh-CN" altLang="en-US" sz="1400" i="1" dirty="0">
                <a:solidFill>
                  <a:srgbClr val="FF0000"/>
                </a:solidFill>
                <a:latin typeface="微软雅黑" panose="020B0503020204020204" pitchFamily="34" charset="-122"/>
                <a:ea typeface="微软雅黑" panose="020B0503020204020204" pitchFamily="34" charset="-122"/>
              </a:rPr>
              <a:t>申请公司汽车品牌介绍</a:t>
            </a:r>
            <a:r>
              <a:rPr lang="en-US" altLang="zh-CN" sz="1400" i="1" dirty="0">
                <a:solidFill>
                  <a:srgbClr val="FF0000"/>
                </a:solidFill>
                <a:latin typeface="微软雅黑" panose="020B0503020204020204" pitchFamily="34" charset="-122"/>
                <a:ea typeface="微软雅黑" panose="020B0503020204020204" pitchFamily="34" charset="-122"/>
              </a:rPr>
              <a:t>》</a:t>
            </a:r>
            <a:r>
              <a:rPr lang="zh-CN" altLang="en-US" sz="1400" i="1" dirty="0">
                <a:solidFill>
                  <a:srgbClr val="FF0000"/>
                </a:solidFill>
                <a:latin typeface="微软雅黑" panose="020B0503020204020204" pitchFamily="34" charset="-122"/>
                <a:ea typeface="微软雅黑" panose="020B0503020204020204" pitchFamily="34" charset="-122"/>
              </a:rPr>
              <a:t>，需提供品牌授权经销商的营业执照电子扫描件</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57201" y="493713"/>
            <a:ext cx="6659563" cy="493712"/>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eaLnBrk="1" fontAlgn="auto" hangingPunct="1">
              <a:spcBef>
                <a:spcPts val="0"/>
              </a:spcBef>
              <a:spcAft>
                <a:spcPts val="0"/>
              </a:spcAft>
              <a:defRPr/>
            </a:pPr>
            <a:r>
              <a:rPr lang="en-US" altLang="zh-CN" b="1" dirty="0" smtClean="0">
                <a:solidFill>
                  <a:srgbClr val="111313"/>
                </a:solidFill>
                <a:latin typeface="微软雅黑" panose="020B0503020204020204" pitchFamily="34" charset="-122"/>
                <a:ea typeface="微软雅黑" panose="020B0503020204020204" pitchFamily="34" charset="-122"/>
              </a:rPr>
              <a:t>2.</a:t>
            </a:r>
            <a:r>
              <a:rPr lang="zh-CN" altLang="en-US" b="1" dirty="0" smtClean="0">
                <a:solidFill>
                  <a:srgbClr val="111313"/>
                </a:solidFill>
                <a:latin typeface="微软雅黑" panose="020B0503020204020204" pitchFamily="34" charset="-122"/>
                <a:ea typeface="微软雅黑" panose="020B0503020204020204" pitchFamily="34" charset="-122"/>
              </a:rPr>
              <a:t> </a:t>
            </a:r>
            <a:r>
              <a:rPr lang="zh-CN" altLang="en-US" b="1" dirty="0">
                <a:solidFill>
                  <a:srgbClr val="111313"/>
                </a:solidFill>
                <a:latin typeface="微软雅黑" panose="020B0503020204020204" pitchFamily="34" charset="-122"/>
                <a:ea typeface="微软雅黑" panose="020B0503020204020204" pitchFamily="34" charset="-122"/>
              </a:rPr>
              <a:t>投资人及新公司总经理简介</a:t>
            </a:r>
          </a:p>
        </p:txBody>
      </p:sp>
      <p:graphicFrame>
        <p:nvGraphicFramePr>
          <p:cNvPr id="3" name="表格 2">
            <a:extLst>
              <a:ext uri="{FF2B5EF4-FFF2-40B4-BE49-F238E27FC236}">
                <a16:creationId xmlns:a16="http://schemas.microsoft.com/office/drawing/2014/main" id="{4C021367-C1B0-496E-B395-772107E0F3DF}"/>
              </a:ext>
            </a:extLst>
          </p:cNvPr>
          <p:cNvGraphicFramePr>
            <a:graphicFrameLocks noGrp="1"/>
          </p:cNvGraphicFramePr>
          <p:nvPr>
            <p:extLst>
              <p:ext uri="{D42A27DB-BD31-4B8C-83A1-F6EECF244321}">
                <p14:modId xmlns:p14="http://schemas.microsoft.com/office/powerpoint/2010/main" val="2315256054"/>
              </p:ext>
            </p:extLst>
          </p:nvPr>
        </p:nvGraphicFramePr>
        <p:xfrm>
          <a:off x="868218" y="1032741"/>
          <a:ext cx="10594261" cy="5137158"/>
        </p:xfrm>
        <a:graphic>
          <a:graphicData uri="http://schemas.openxmlformats.org/drawingml/2006/table">
            <a:tbl>
              <a:tblPr/>
              <a:tblGrid>
                <a:gridCol w="996433">
                  <a:extLst>
                    <a:ext uri="{9D8B030D-6E8A-4147-A177-3AD203B41FA5}">
                      <a16:colId xmlns:a16="http://schemas.microsoft.com/office/drawing/2014/main" val="2785207541"/>
                    </a:ext>
                  </a:extLst>
                </a:gridCol>
                <a:gridCol w="538303">
                  <a:extLst>
                    <a:ext uri="{9D8B030D-6E8A-4147-A177-3AD203B41FA5}">
                      <a16:colId xmlns:a16="http://schemas.microsoft.com/office/drawing/2014/main" val="3644174799"/>
                    </a:ext>
                  </a:extLst>
                </a:gridCol>
                <a:gridCol w="584116">
                  <a:extLst>
                    <a:ext uri="{9D8B030D-6E8A-4147-A177-3AD203B41FA5}">
                      <a16:colId xmlns:a16="http://schemas.microsoft.com/office/drawing/2014/main" val="1614285345"/>
                    </a:ext>
                  </a:extLst>
                </a:gridCol>
                <a:gridCol w="756349">
                  <a:extLst>
                    <a:ext uri="{9D8B030D-6E8A-4147-A177-3AD203B41FA5}">
                      <a16:colId xmlns:a16="http://schemas.microsoft.com/office/drawing/2014/main" val="4254831907"/>
                    </a:ext>
                  </a:extLst>
                </a:gridCol>
                <a:gridCol w="1179248">
                  <a:extLst>
                    <a:ext uri="{9D8B030D-6E8A-4147-A177-3AD203B41FA5}">
                      <a16:colId xmlns:a16="http://schemas.microsoft.com/office/drawing/2014/main" val="1526178605"/>
                    </a:ext>
                  </a:extLst>
                </a:gridCol>
                <a:gridCol w="183255">
                  <a:extLst>
                    <a:ext uri="{9D8B030D-6E8A-4147-A177-3AD203B41FA5}">
                      <a16:colId xmlns:a16="http://schemas.microsoft.com/office/drawing/2014/main" val="3339613479"/>
                    </a:ext>
                  </a:extLst>
                </a:gridCol>
                <a:gridCol w="962069">
                  <a:extLst>
                    <a:ext uri="{9D8B030D-6E8A-4147-A177-3AD203B41FA5}">
                      <a16:colId xmlns:a16="http://schemas.microsoft.com/office/drawing/2014/main" val="3109993646"/>
                    </a:ext>
                  </a:extLst>
                </a:gridCol>
                <a:gridCol w="68720">
                  <a:extLst>
                    <a:ext uri="{9D8B030D-6E8A-4147-A177-3AD203B41FA5}">
                      <a16:colId xmlns:a16="http://schemas.microsoft.com/office/drawing/2014/main" val="1464821609"/>
                    </a:ext>
                  </a:extLst>
                </a:gridCol>
                <a:gridCol w="1088062">
                  <a:extLst>
                    <a:ext uri="{9D8B030D-6E8A-4147-A177-3AD203B41FA5}">
                      <a16:colId xmlns:a16="http://schemas.microsoft.com/office/drawing/2014/main" val="2483877612"/>
                    </a:ext>
                  </a:extLst>
                </a:gridCol>
                <a:gridCol w="706286">
                  <a:extLst>
                    <a:ext uri="{9D8B030D-6E8A-4147-A177-3AD203B41FA5}">
                      <a16:colId xmlns:a16="http://schemas.microsoft.com/office/drawing/2014/main" val="336572188"/>
                    </a:ext>
                  </a:extLst>
                </a:gridCol>
                <a:gridCol w="404676">
                  <a:extLst>
                    <a:ext uri="{9D8B030D-6E8A-4147-A177-3AD203B41FA5}">
                      <a16:colId xmlns:a16="http://schemas.microsoft.com/office/drawing/2014/main" val="77371427"/>
                    </a:ext>
                  </a:extLst>
                </a:gridCol>
                <a:gridCol w="893353">
                  <a:extLst>
                    <a:ext uri="{9D8B030D-6E8A-4147-A177-3AD203B41FA5}">
                      <a16:colId xmlns:a16="http://schemas.microsoft.com/office/drawing/2014/main" val="2831999688"/>
                    </a:ext>
                  </a:extLst>
                </a:gridCol>
                <a:gridCol w="1076605">
                  <a:extLst>
                    <a:ext uri="{9D8B030D-6E8A-4147-A177-3AD203B41FA5}">
                      <a16:colId xmlns:a16="http://schemas.microsoft.com/office/drawing/2014/main" val="1740418902"/>
                    </a:ext>
                  </a:extLst>
                </a:gridCol>
                <a:gridCol w="343597">
                  <a:extLst>
                    <a:ext uri="{9D8B030D-6E8A-4147-A177-3AD203B41FA5}">
                      <a16:colId xmlns:a16="http://schemas.microsoft.com/office/drawing/2014/main" val="3571859536"/>
                    </a:ext>
                  </a:extLst>
                </a:gridCol>
                <a:gridCol w="813189">
                  <a:extLst>
                    <a:ext uri="{9D8B030D-6E8A-4147-A177-3AD203B41FA5}">
                      <a16:colId xmlns:a16="http://schemas.microsoft.com/office/drawing/2014/main" val="3178996813"/>
                    </a:ext>
                  </a:extLst>
                </a:gridCol>
              </a:tblGrid>
              <a:tr h="466083">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职务</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6">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实际控股投资人</a:t>
                      </a:r>
                      <a:r>
                        <a:rPr lang="en-US" altLang="zh-CN" sz="1200" b="1" i="0" u="none" strike="noStrike" dirty="0">
                          <a:solidFill>
                            <a:srgbClr val="111313"/>
                          </a:solidFill>
                          <a:effectLst/>
                          <a:latin typeface="微软雅黑" panose="020B0503020204020204" pitchFamily="34" charset="-122"/>
                          <a:ea typeface="微软雅黑" panose="020B0503020204020204" pitchFamily="34" charset="-122"/>
                        </a:rPr>
                        <a:t>/</a:t>
                      </a: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第一大</a:t>
                      </a:r>
                      <a:r>
                        <a:rPr lang="zh-CN" altLang="en-US" sz="1200" b="1" i="0" u="none" strike="noStrike" dirty="0" smtClean="0">
                          <a:solidFill>
                            <a:srgbClr val="111313"/>
                          </a:solidFill>
                          <a:effectLst/>
                          <a:latin typeface="微软雅黑" panose="020B0503020204020204" pitchFamily="34" charset="-122"/>
                          <a:ea typeface="微软雅黑" panose="020B0503020204020204" pitchFamily="34" charset="-122"/>
                        </a:rPr>
                        <a:t>股东（占股比例</a:t>
                      </a:r>
                      <a:r>
                        <a:rPr lang="en-US" altLang="zh-CN" sz="1200" b="1" i="0" u="none" strike="noStrike" dirty="0" smtClean="0">
                          <a:solidFill>
                            <a:srgbClr val="111313"/>
                          </a:solidFill>
                          <a:effectLst/>
                          <a:latin typeface="微软雅黑" panose="020B0503020204020204" pitchFamily="34" charset="-122"/>
                          <a:ea typeface="微软雅黑" panose="020B0503020204020204" pitchFamily="34" charset="-122"/>
                        </a:rPr>
                        <a:t>XX%)</a:t>
                      </a:r>
                      <a:endParaRPr lang="zh-CN" altLang="en-US" sz="1200" b="1" i="0" u="none" strike="noStrike" dirty="0">
                        <a:solidFill>
                          <a:srgbClr val="FF0000"/>
                        </a:solidFill>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1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noFill/>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职务</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1" i="0" u="none" strike="noStrike" dirty="0" smtClean="0">
                          <a:solidFill>
                            <a:srgbClr val="111313"/>
                          </a:solidFill>
                          <a:effectLst/>
                          <a:latin typeface="微软雅黑" panose="020B0503020204020204" pitchFamily="34" charset="-122"/>
                          <a:ea typeface="微软雅黑" panose="020B0503020204020204" pitchFamily="34" charset="-122"/>
                        </a:rPr>
                        <a:t>第二大股东（占股比例</a:t>
                      </a:r>
                      <a:r>
                        <a:rPr lang="en-US" altLang="zh-CN" sz="1200" b="1" i="0" u="none" strike="noStrike" dirty="0" smtClean="0">
                          <a:solidFill>
                            <a:srgbClr val="111313"/>
                          </a:solidFill>
                          <a:effectLst/>
                          <a:latin typeface="微软雅黑" panose="020B0503020204020204" pitchFamily="34" charset="-122"/>
                          <a:ea typeface="微软雅黑" panose="020B0503020204020204" pitchFamily="34" charset="-122"/>
                        </a:rPr>
                        <a:t>XX%)</a:t>
                      </a:r>
                      <a:endParaRPr lang="zh-CN" altLang="en-US" sz="1200" b="1" i="0" u="none" strike="noStrike" dirty="0" smtClean="0">
                        <a:solidFill>
                          <a:srgbClr val="FF0000"/>
                        </a:solidFill>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67838235"/>
                  </a:ext>
                </a:extLst>
              </a:tr>
              <a:tr h="466083">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姓名</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尹</a:t>
                      </a: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性别</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zh-CN" altLang="en-US" sz="1200" b="0" i="0" u="none" strike="noStrike" dirty="0" smtClean="0">
                          <a:effectLst/>
                          <a:latin typeface="微软雅黑" panose="020B0503020204020204" pitchFamily="34" charset="-122"/>
                          <a:ea typeface="微软雅黑" panose="020B0503020204020204" pitchFamily="34" charset="-122"/>
                        </a:rPr>
                        <a:t>男</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rowSpan="4" gridSpan="2">
                  <a:txBody>
                    <a:bodyPr/>
                    <a:lstStyle/>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此处放置</a:t>
                      </a:r>
                      <a:endParaRPr lang="en-US" altLang="zh-CN" sz="1200" b="0" i="0" u="none" strike="noStrike" dirty="0">
                        <a:solidFill>
                          <a:srgbClr val="111313"/>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个人正面</a:t>
                      </a:r>
                      <a:endParaRPr lang="en-US" altLang="zh-CN" sz="1200" b="0" i="0" u="none" strike="noStrike" dirty="0">
                        <a:solidFill>
                          <a:srgbClr val="111313"/>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免冠</a:t>
                      </a:r>
                      <a:r>
                        <a:rPr lang="en-US" altLang="zh-CN" sz="1200" b="0" i="0" u="none" strike="noStrike" dirty="0">
                          <a:solidFill>
                            <a:srgbClr val="111313"/>
                          </a:solidFill>
                          <a:effectLst/>
                          <a:latin typeface="微软雅黑" panose="020B0503020204020204" pitchFamily="34" charset="-122"/>
                          <a:ea typeface="微软雅黑" panose="020B0503020204020204" pitchFamily="34" charset="-122"/>
                        </a:rPr>
                        <a:t>1</a:t>
                      </a: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寸照片</a:t>
                      </a:r>
                      <a:endParaRPr lang="zh-CN" altLang="en-US" sz="1200" b="0" i="0" u="none" strike="noStrike" dirty="0">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rowSpan="4" hMerge="1">
                  <a:txBody>
                    <a:bodyPr/>
                    <a:lstStyle/>
                    <a:p>
                      <a:endParaRPr lang="zh-CN" altLang="en-US"/>
                    </a:p>
                  </a:txBody>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姓名</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性别</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男</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rowSpan="4" gridSpan="2">
                  <a:txBody>
                    <a:bodyPr/>
                    <a:lstStyle/>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此处放置</a:t>
                      </a:r>
                      <a:endParaRPr lang="en-US" altLang="zh-CN" sz="1200" b="0" i="0" u="none" strike="noStrike" dirty="0">
                        <a:solidFill>
                          <a:srgbClr val="111313"/>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个人正面</a:t>
                      </a:r>
                      <a:endParaRPr lang="en-US" altLang="zh-CN" sz="1200" b="0" i="0" u="none" strike="noStrike" dirty="0">
                        <a:solidFill>
                          <a:srgbClr val="111313"/>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免冠</a:t>
                      </a:r>
                      <a:r>
                        <a:rPr lang="en-US" altLang="zh-CN" sz="1200" b="0" i="0" u="none" strike="noStrike" dirty="0">
                          <a:solidFill>
                            <a:srgbClr val="111313"/>
                          </a:solidFill>
                          <a:effectLst/>
                          <a:latin typeface="微软雅黑" panose="020B0503020204020204" pitchFamily="34" charset="-122"/>
                          <a:ea typeface="微软雅黑" panose="020B0503020204020204" pitchFamily="34" charset="-122"/>
                        </a:rPr>
                        <a:t>1</a:t>
                      </a:r>
                      <a:r>
                        <a:rPr lang="zh-CN" altLang="en-US" sz="1200" b="0" i="0" u="none" strike="noStrike" dirty="0">
                          <a:solidFill>
                            <a:srgbClr val="111313"/>
                          </a:solidFill>
                          <a:effectLst/>
                          <a:latin typeface="微软雅黑" panose="020B0503020204020204" pitchFamily="34" charset="-122"/>
                          <a:ea typeface="微软雅黑" panose="020B0503020204020204" pitchFamily="34" charset="-122"/>
                        </a:rPr>
                        <a:t>寸照片</a:t>
                      </a:r>
                      <a:endParaRPr lang="zh-CN" altLang="en-US" sz="1200" b="0" i="0" u="none" strike="noStrike" dirty="0">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rowSpan="4" hMerge="1">
                  <a:txBody>
                    <a:bodyPr/>
                    <a:lstStyle/>
                    <a:p>
                      <a:endParaRPr lang="zh-CN" altLang="en-US"/>
                    </a:p>
                  </a:txBody>
                  <a:tcPr/>
                </a:tc>
                <a:extLst>
                  <a:ext uri="{0D108BD9-81ED-4DB2-BD59-A6C34878D82A}">
                    <a16:rowId xmlns:a16="http://schemas.microsoft.com/office/drawing/2014/main" val="1148921907"/>
                  </a:ext>
                </a:extLst>
              </a:tr>
              <a:tr h="466083">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出生年月</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1967-X-X</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常住城市</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XX</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rtl="0" fontAlgn="ctr"/>
                      <a:endParaRPr lang="zh-CN" altLang="en-US" sz="1000" b="0"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a:noFill/>
                    </a:lnB>
                  </a:tcPr>
                </a:tc>
                <a:tc hMerge="1" vMerge="1">
                  <a:txBody>
                    <a:bodyPr/>
                    <a:lstStyle/>
                    <a:p>
                      <a:endParaRPr lang="zh-CN" altLang="en-US"/>
                    </a:p>
                  </a:txBody>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出生年月</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1967-X-X</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常住城市</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rtl="0" fontAlgn="ctr"/>
                      <a:endParaRPr lang="zh-CN" altLang="en-US" sz="1000" b="0"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a:noFill/>
                    </a:lnB>
                  </a:tcPr>
                </a:tc>
                <a:tc hMerge="1" vMerge="1">
                  <a:txBody>
                    <a:bodyPr/>
                    <a:lstStyle/>
                    <a:p>
                      <a:endParaRPr lang="zh-CN" altLang="en-US"/>
                    </a:p>
                  </a:txBody>
                  <a:tcPr/>
                </a:tc>
                <a:extLst>
                  <a:ext uri="{0D108BD9-81ED-4DB2-BD59-A6C34878D82A}">
                    <a16:rowId xmlns:a16="http://schemas.microsoft.com/office/drawing/2014/main" val="1116755696"/>
                  </a:ext>
                </a:extLst>
              </a:tr>
              <a:tr h="466083">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最高学历</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本科</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工作年限</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30</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a:noFill/>
                    </a:lnB>
                  </a:tcPr>
                </a:tc>
                <a:tc hMerge="1" vMerge="1">
                  <a:txBody>
                    <a:bodyPr/>
                    <a:lstStyle/>
                    <a:p>
                      <a:endParaRPr lang="zh-CN" altLang="en-US"/>
                    </a:p>
                  </a:txBody>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最高学历</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zh-CN" altLang="en-US" sz="1200" b="0" i="0" u="none" strike="noStrike" dirty="0" smtClean="0">
                          <a:effectLst/>
                          <a:latin typeface="微软雅黑" panose="020B0503020204020204" pitchFamily="34" charset="-122"/>
                          <a:ea typeface="微软雅黑" panose="020B0503020204020204" pitchFamily="34" charset="-122"/>
                        </a:rPr>
                        <a:t>本科</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工作年限</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23</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a:noFill/>
                    </a:lnB>
                  </a:tcPr>
                </a:tc>
                <a:tc hMerge="1" vMerge="1">
                  <a:txBody>
                    <a:bodyPr/>
                    <a:lstStyle/>
                    <a:p>
                      <a:endParaRPr lang="zh-CN" altLang="en-US"/>
                    </a:p>
                  </a:txBody>
                  <a:tcPr/>
                </a:tc>
                <a:extLst>
                  <a:ext uri="{0D108BD9-81ED-4DB2-BD59-A6C34878D82A}">
                    <a16:rowId xmlns:a16="http://schemas.microsoft.com/office/drawing/2014/main" val="2522247496"/>
                  </a:ext>
                </a:extLst>
              </a:tr>
              <a:tr h="466083">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联系电话</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XX</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邮箱</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w="6350" cap="flat" cmpd="sng" algn="ctr">
                      <a:solidFill>
                        <a:srgbClr val="111313"/>
                      </a:solidFill>
                      <a:prstDash val="solid"/>
                      <a:round/>
                      <a:headEnd type="none" w="med" len="med"/>
                      <a:tailEnd type="none" w="med" len="med"/>
                    </a:lnB>
                  </a:tcPr>
                </a:tc>
                <a:tc hMerge="1" vMerge="1">
                  <a:txBody>
                    <a:bodyPr/>
                    <a:lstStyle/>
                    <a:p>
                      <a:endParaRPr lang="zh-CN" altLang="en-US"/>
                    </a:p>
                  </a:txBody>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联系电话</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XX</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邮箱</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XX</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vMerge="1">
                  <a:txBody>
                    <a:bodyPr/>
                    <a:lstStyle/>
                    <a:p>
                      <a:pPr algn="ctr" fontAlgn="ctr"/>
                      <a:endParaRPr lang="zh-CN" altLang="en-US" sz="10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a:noFill/>
                    </a:lnT>
                    <a:lnB w="6350" cap="flat" cmpd="sng" algn="ctr">
                      <a:solidFill>
                        <a:srgbClr val="111313"/>
                      </a:solidFill>
                      <a:prstDash val="solid"/>
                      <a:round/>
                      <a:headEnd type="none" w="med" len="med"/>
                      <a:tailEnd type="none" w="med" len="med"/>
                    </a:lnB>
                  </a:tcPr>
                </a:tc>
                <a:tc hMerge="1" vMerge="1">
                  <a:txBody>
                    <a:bodyPr/>
                    <a:lstStyle/>
                    <a:p>
                      <a:endParaRPr lang="zh-CN" altLang="en-US"/>
                    </a:p>
                  </a:txBody>
                  <a:tcPr/>
                </a:tc>
                <a:extLst>
                  <a:ext uri="{0D108BD9-81ED-4DB2-BD59-A6C34878D82A}">
                    <a16:rowId xmlns:a16="http://schemas.microsoft.com/office/drawing/2014/main" val="3586222026"/>
                  </a:ext>
                </a:extLst>
              </a:tr>
              <a:tr h="466083">
                <a:tc gridSpan="7">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个人工作简历</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7">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个人工作简历</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30406379"/>
                  </a:ext>
                </a:extLst>
              </a:tr>
              <a:tr h="468132">
                <a:tc gridSpan="2">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起</a:t>
                      </a:r>
                      <a:r>
                        <a:rPr lang="en-US" altLang="zh-CN" sz="1200" b="1" i="0" u="none" strike="noStrike" dirty="0">
                          <a:solidFill>
                            <a:srgbClr val="111313"/>
                          </a:solidFill>
                          <a:effectLst/>
                          <a:latin typeface="微软雅黑" panose="020B0503020204020204" pitchFamily="34" charset="-122"/>
                          <a:ea typeface="微软雅黑" panose="020B0503020204020204" pitchFamily="34" charset="-122"/>
                        </a:rPr>
                        <a:t>~</a:t>
                      </a: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止年月</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gridSpan="4">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工作单位</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承担职务</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vMerge="1">
                  <a:txBody>
                    <a:bodyPr/>
                    <a:lstStyle/>
                    <a:p>
                      <a:pPr algn="ctr" rtl="0" fontAlgn="ctr"/>
                      <a:endParaRPr lang="zh-CN" altLang="en-US" sz="1200" b="1" i="0" u="none" strike="noStrike" dirty="0">
                        <a:solidFill>
                          <a:srgbClr val="111313"/>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gridSpan="2">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起</a:t>
                      </a:r>
                      <a:r>
                        <a:rPr lang="en-US" altLang="zh-CN" sz="1200" b="1" i="0" u="none" strike="noStrike" dirty="0">
                          <a:solidFill>
                            <a:srgbClr val="111313"/>
                          </a:solidFill>
                          <a:effectLst/>
                          <a:latin typeface="微软雅黑" panose="020B0503020204020204" pitchFamily="34" charset="-122"/>
                          <a:ea typeface="微软雅黑" panose="020B0503020204020204" pitchFamily="34" charset="-122"/>
                        </a:rPr>
                        <a:t>~</a:t>
                      </a: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止年月</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gridSpan="4">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工作单位</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rtl="0" fontAlgn="ctr"/>
                      <a:r>
                        <a:rPr lang="zh-CN" altLang="en-US" sz="1200" b="1" i="0" u="none" strike="noStrike" dirty="0">
                          <a:solidFill>
                            <a:srgbClr val="111313"/>
                          </a:solidFill>
                          <a:effectLst/>
                          <a:latin typeface="微软雅黑" panose="020B0503020204020204" pitchFamily="34" charset="-122"/>
                          <a:ea typeface="微软雅黑" panose="020B0503020204020204" pitchFamily="34" charset="-122"/>
                        </a:rPr>
                        <a:t>承担职务</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solidFill>
                      <a:srgbClr val="E1E3E6"/>
                    </a:solidFill>
                  </a:tcPr>
                </a:tc>
                <a:extLst>
                  <a:ext uri="{0D108BD9-81ED-4DB2-BD59-A6C34878D82A}">
                    <a16:rowId xmlns:a16="http://schemas.microsoft.com/office/drawing/2014/main" val="3208599042"/>
                  </a:ext>
                </a:extLst>
              </a:tr>
              <a:tr h="468132">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1993</a:t>
                      </a:r>
                      <a:r>
                        <a:rPr lang="zh-CN" altLang="en-US" sz="1200" b="0" i="0" u="none" strike="noStrike" dirty="0" smtClean="0">
                          <a:effectLst/>
                          <a:latin typeface="微软雅黑" panose="020B0503020204020204" pitchFamily="34" charset="-122"/>
                          <a:ea typeface="微软雅黑" panose="020B0503020204020204" pitchFamily="34" charset="-122"/>
                        </a:rPr>
                        <a:t>年</a:t>
                      </a:r>
                      <a:r>
                        <a:rPr lang="en-US" altLang="zh-CN" sz="1200" b="0" i="0" u="none" strike="noStrike" dirty="0" smtClean="0">
                          <a:effectLst/>
                          <a:latin typeface="微软雅黑" panose="020B0503020204020204" pitchFamily="34" charset="-122"/>
                          <a:ea typeface="微软雅黑" panose="020B0503020204020204" pitchFamily="34" charset="-122"/>
                        </a:rPr>
                        <a:t>-2000</a:t>
                      </a:r>
                      <a:r>
                        <a:rPr lang="zh-CN" altLang="en-US" sz="1200" b="0" i="0" u="none" strike="noStrike" dirty="0" smtClean="0">
                          <a:effectLst/>
                          <a:latin typeface="微软雅黑" panose="020B0503020204020204" pitchFamily="34" charset="-122"/>
                          <a:ea typeface="微软雅黑" panose="020B0503020204020204" pitchFamily="34" charset="-122"/>
                        </a:rPr>
                        <a:t>年</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XXX</a:t>
                      </a:r>
                      <a:r>
                        <a:rPr lang="zh-CN" altLang="en-US" sz="1200" b="0" i="0" u="none" strike="noStrike" dirty="0" smtClean="0">
                          <a:effectLst/>
                          <a:latin typeface="微软雅黑" panose="020B0503020204020204" pitchFamily="34" charset="-122"/>
                          <a:ea typeface="微软雅黑" panose="020B0503020204020204" pitchFamily="34" charset="-122"/>
                        </a:rPr>
                        <a:t>有限公司</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总经理</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vMerge="1">
                  <a:txBody>
                    <a:bodyPr/>
                    <a:lstStyle/>
                    <a:p>
                      <a:pPr algn="ctr" fontAlgn="ct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1997</a:t>
                      </a:r>
                      <a:r>
                        <a:rPr lang="zh-CN" altLang="en-US" sz="1200" b="0" i="0" u="none" strike="noStrike" dirty="0" smtClean="0">
                          <a:effectLst/>
                          <a:latin typeface="微软雅黑" panose="020B0503020204020204" pitchFamily="34" charset="-122"/>
                          <a:ea typeface="微软雅黑" panose="020B0503020204020204" pitchFamily="34" charset="-122"/>
                        </a:rPr>
                        <a:t>年</a:t>
                      </a:r>
                      <a:r>
                        <a:rPr lang="en-US" altLang="zh-CN" sz="1200" b="0" i="0" u="none" strike="noStrike" dirty="0" smtClean="0">
                          <a:effectLst/>
                          <a:latin typeface="微软雅黑" panose="020B0503020204020204" pitchFamily="34" charset="-122"/>
                          <a:ea typeface="微软雅黑" panose="020B0503020204020204" pitchFamily="34" charset="-122"/>
                        </a:rPr>
                        <a:t>-2000</a:t>
                      </a:r>
                      <a:r>
                        <a:rPr lang="zh-CN" altLang="en-US" sz="1200" b="0" i="0" u="none" strike="noStrike" dirty="0" smtClean="0">
                          <a:effectLst/>
                          <a:latin typeface="微软雅黑" panose="020B0503020204020204" pitchFamily="34" charset="-122"/>
                          <a:ea typeface="微软雅黑" panose="020B0503020204020204" pitchFamily="34" charset="-122"/>
                        </a:rPr>
                        <a:t>年</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smtClean="0">
                          <a:effectLst/>
                          <a:latin typeface="微软雅黑" panose="020B0503020204020204" pitchFamily="34" charset="-122"/>
                          <a:ea typeface="微软雅黑" panose="020B0503020204020204" pitchFamily="34" charset="-122"/>
                        </a:rPr>
                        <a:t>有限公司（大众）　</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销售经理</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extLst>
                  <a:ext uri="{0D108BD9-81ED-4DB2-BD59-A6C34878D82A}">
                    <a16:rowId xmlns:a16="http://schemas.microsoft.com/office/drawing/2014/main" val="4246785981"/>
                  </a:ext>
                </a:extLst>
              </a:tr>
              <a:tr h="468132">
                <a:tc grid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effectLst/>
                          <a:latin typeface="微软雅黑" panose="020B0503020204020204" pitchFamily="34" charset="-122"/>
                          <a:ea typeface="微软雅黑" panose="020B0503020204020204" pitchFamily="34" charset="-122"/>
                        </a:rPr>
                        <a:t>2000</a:t>
                      </a:r>
                      <a:r>
                        <a:rPr lang="zh-CN" altLang="en-US" sz="1200" b="0" i="0" u="none" strike="noStrike" dirty="0" smtClean="0">
                          <a:effectLst/>
                          <a:latin typeface="微软雅黑" panose="020B0503020204020204" pitchFamily="34" charset="-122"/>
                          <a:ea typeface="微软雅黑" panose="020B0503020204020204" pitchFamily="34" charset="-122"/>
                        </a:rPr>
                        <a:t>年</a:t>
                      </a:r>
                      <a:r>
                        <a:rPr lang="en-US" altLang="zh-CN" sz="1200" b="0" i="0" u="none" strike="noStrike" dirty="0" smtClean="0">
                          <a:effectLst/>
                          <a:latin typeface="微软雅黑" panose="020B0503020204020204" pitchFamily="34" charset="-122"/>
                          <a:ea typeface="微软雅黑" panose="020B0503020204020204" pitchFamily="34" charset="-122"/>
                        </a:rPr>
                        <a:t>-</a:t>
                      </a:r>
                      <a:r>
                        <a:rPr lang="zh-CN" altLang="en-US" sz="1200" b="0" i="0" u="none" strike="noStrike" dirty="0" smtClean="0">
                          <a:effectLst/>
                          <a:latin typeface="微软雅黑" panose="020B0503020204020204" pitchFamily="34" charset="-122"/>
                          <a:ea typeface="微软雅黑" panose="020B0503020204020204" pitchFamily="34" charset="-122"/>
                        </a:rPr>
                        <a:t>至今</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XXX</a:t>
                      </a:r>
                      <a:r>
                        <a:rPr lang="zh-CN" altLang="en-US" sz="1200" b="0" i="0" u="none" strike="noStrike" dirty="0" smtClean="0">
                          <a:effectLst/>
                          <a:latin typeface="微软雅黑" panose="020B0503020204020204" pitchFamily="34" charset="-122"/>
                          <a:ea typeface="微软雅黑" panose="020B0503020204020204" pitchFamily="34" charset="-122"/>
                        </a:rPr>
                        <a:t>集团</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投资人</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vMerge="1">
                  <a:txBody>
                    <a:bodyPr/>
                    <a:lstStyle/>
                    <a:p>
                      <a:pPr algn="ctr" fontAlgn="ct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effectLst/>
                          <a:latin typeface="微软雅黑" panose="020B0503020204020204" pitchFamily="34" charset="-122"/>
                          <a:ea typeface="微软雅黑" panose="020B0503020204020204" pitchFamily="34" charset="-122"/>
                        </a:rPr>
                        <a:t>2000</a:t>
                      </a:r>
                      <a:r>
                        <a:rPr lang="zh-CN" altLang="en-US" sz="1200" b="0" i="0" u="none" strike="noStrike" dirty="0" smtClean="0">
                          <a:effectLst/>
                          <a:latin typeface="微软雅黑" panose="020B0503020204020204" pitchFamily="34" charset="-122"/>
                          <a:ea typeface="微软雅黑" panose="020B0503020204020204" pitchFamily="34" charset="-122"/>
                        </a:rPr>
                        <a:t>年</a:t>
                      </a:r>
                      <a:r>
                        <a:rPr lang="en-US" altLang="zh-CN" sz="1200" b="0" i="0" u="none" strike="noStrike" dirty="0" smtClean="0">
                          <a:effectLst/>
                          <a:latin typeface="微软雅黑" panose="020B0503020204020204" pitchFamily="34" charset="-122"/>
                          <a:ea typeface="微软雅黑" panose="020B0503020204020204" pitchFamily="34" charset="-122"/>
                        </a:rPr>
                        <a:t>-2015</a:t>
                      </a:r>
                      <a:endParaRPr lang="zh-CN" altLang="en-US" sz="1200" b="0" i="0" u="none" strike="noStrike" dirty="0" smtClean="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smtClean="0">
                          <a:effectLst/>
                          <a:latin typeface="微软雅黑" panose="020B0503020204020204" pitchFamily="34" charset="-122"/>
                          <a:ea typeface="微软雅黑" panose="020B0503020204020204" pitchFamily="34" charset="-122"/>
                        </a:rPr>
                        <a:t>有限公司（日产）</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smtClean="0">
                          <a:effectLst/>
                          <a:latin typeface="微软雅黑" panose="020B0503020204020204" pitchFamily="34" charset="-122"/>
                          <a:ea typeface="微软雅黑" panose="020B0503020204020204" pitchFamily="34" charset="-122"/>
                        </a:rPr>
                        <a:t>副总经理</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extLst>
                  <a:ext uri="{0D108BD9-81ED-4DB2-BD59-A6C34878D82A}">
                    <a16:rowId xmlns:a16="http://schemas.microsoft.com/office/drawing/2014/main" val="294393471"/>
                  </a:ext>
                </a:extLst>
              </a:tr>
              <a:tr h="468132">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vMerge="1">
                  <a:txBody>
                    <a:bodyPr/>
                    <a:lstStyle/>
                    <a:p>
                      <a:pPr algn="ctr" fontAlgn="ct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zh-CN" altLang="en-US" sz="1200" b="0" i="0" u="none" strike="noStrike" dirty="0">
                          <a:effectLst/>
                          <a:latin typeface="微软雅黑" panose="020B0503020204020204" pitchFamily="34" charset="-122"/>
                          <a:ea typeface="微软雅黑" panose="020B0503020204020204" pitchFamily="34" charset="-122"/>
                        </a:rPr>
                        <a:t>　</a:t>
                      </a:r>
                      <a:r>
                        <a:rPr lang="en-US" altLang="zh-CN" sz="1200" b="0" i="0" u="none" strike="noStrike" dirty="0" smtClean="0">
                          <a:effectLst/>
                          <a:latin typeface="微软雅黑" panose="020B0503020204020204" pitchFamily="34" charset="-122"/>
                          <a:ea typeface="微软雅黑" panose="020B0503020204020204" pitchFamily="34" charset="-122"/>
                        </a:rPr>
                        <a:t>2015</a:t>
                      </a:r>
                      <a:r>
                        <a:rPr lang="zh-CN" altLang="en-US" sz="1200" b="0" i="0" u="none" strike="noStrike" dirty="0" smtClean="0">
                          <a:effectLst/>
                          <a:latin typeface="微软雅黑" panose="020B0503020204020204" pitchFamily="34" charset="-122"/>
                          <a:ea typeface="微软雅黑" panose="020B0503020204020204" pitchFamily="34" charset="-122"/>
                        </a:rPr>
                        <a:t>年</a:t>
                      </a:r>
                      <a:r>
                        <a:rPr lang="en-US" altLang="zh-CN" sz="1200" b="0" i="0" u="none" strike="noStrike" dirty="0" smtClean="0">
                          <a:effectLst/>
                          <a:latin typeface="微软雅黑" panose="020B0503020204020204" pitchFamily="34" charset="-122"/>
                          <a:ea typeface="微软雅黑" panose="020B0503020204020204" pitchFamily="34" charset="-122"/>
                        </a:rPr>
                        <a:t>-</a:t>
                      </a:r>
                      <a:r>
                        <a:rPr lang="zh-CN" altLang="en-US" sz="1200" b="0" i="0" u="none" strike="noStrike" dirty="0" smtClean="0">
                          <a:effectLst/>
                          <a:latin typeface="微软雅黑" panose="020B0503020204020204" pitchFamily="34" charset="-122"/>
                          <a:ea typeface="微软雅黑" panose="020B0503020204020204" pitchFamily="34" charset="-122"/>
                        </a:rPr>
                        <a:t>至今</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en-US" altLang="zh-CN" sz="1200" b="0" i="0" u="none" strike="noStrike" dirty="0" smtClean="0">
                          <a:effectLst/>
                          <a:latin typeface="微软雅黑" panose="020B0503020204020204" pitchFamily="34" charset="-122"/>
                          <a:ea typeface="微软雅黑" panose="020B0503020204020204" pitchFamily="34" charset="-122"/>
                        </a:rPr>
                        <a:t>XX</a:t>
                      </a:r>
                      <a:r>
                        <a:rPr lang="zh-CN" altLang="en-US" sz="1200" b="0" i="0" u="none" strike="noStrike" dirty="0" smtClean="0">
                          <a:effectLst/>
                          <a:latin typeface="微软雅黑" panose="020B0503020204020204" pitchFamily="34" charset="-122"/>
                          <a:ea typeface="微软雅黑" panose="020B0503020204020204" pitchFamily="34" charset="-122"/>
                        </a:rPr>
                        <a:t>有限公司（宝马）</a:t>
                      </a: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r>
                        <a:rPr lang="zh-CN" altLang="en-US" sz="1200" b="0" i="0" u="none" strike="noStrike" dirty="0" smtClean="0">
                          <a:effectLst/>
                          <a:latin typeface="微软雅黑" panose="020B0503020204020204" pitchFamily="34" charset="-122"/>
                          <a:ea typeface="微软雅黑" panose="020B0503020204020204" pitchFamily="34" charset="-122"/>
                        </a:rPr>
                        <a:t>总经理</a:t>
                      </a: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extLst>
                  <a:ext uri="{0D108BD9-81ED-4DB2-BD59-A6C34878D82A}">
                    <a16:rowId xmlns:a16="http://schemas.microsoft.com/office/drawing/2014/main" val="2897936818"/>
                  </a:ext>
                </a:extLst>
              </a:tr>
              <a:tr h="468132">
                <a:tc gridSpan="2">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vMerge="1">
                  <a:txBody>
                    <a:bodyPr/>
                    <a:lstStyle/>
                    <a:p>
                      <a:pPr algn="ctr" fontAlgn="ctr"/>
                      <a:endParaRPr lang="zh-CN" altLang="en-US" sz="1200" b="0" i="0" u="none" strike="noStrike" dirty="0">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gridSpan="2">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　</a:t>
                      </a:r>
                    </a:p>
                  </a:txBody>
                  <a:tcPr marL="9527" marR="9527" marT="9528" marB="0" anchor="ctr">
                    <a:lnL w="6350" cap="flat" cmpd="sng" algn="ctr">
                      <a:solidFill>
                        <a:srgbClr val="111313"/>
                      </a:solidFill>
                      <a:prstDash val="solid"/>
                      <a:round/>
                      <a:headEnd type="none" w="med" len="med"/>
                      <a:tailEnd type="none" w="med" len="med"/>
                    </a:lnL>
                    <a:lnR w="6350" cap="flat" cmpd="sng" algn="ctr">
                      <a:solidFill>
                        <a:srgbClr val="111313"/>
                      </a:solidFill>
                      <a:prstDash val="solid"/>
                      <a:round/>
                      <a:headEnd type="none" w="med" len="med"/>
                      <a:tailEnd type="none" w="med" len="med"/>
                    </a:lnR>
                    <a:lnT w="6350" cap="flat" cmpd="sng" algn="ctr">
                      <a:solidFill>
                        <a:srgbClr val="111313"/>
                      </a:solidFill>
                      <a:prstDash val="solid"/>
                      <a:round/>
                      <a:headEnd type="none" w="med" len="med"/>
                      <a:tailEnd type="none" w="med" len="med"/>
                    </a:lnT>
                    <a:lnB w="6350" cap="flat" cmpd="sng" algn="ctr">
                      <a:solidFill>
                        <a:srgbClr val="111313"/>
                      </a:solidFill>
                      <a:prstDash val="solid"/>
                      <a:round/>
                      <a:headEnd type="none" w="med" len="med"/>
                      <a:tailEnd type="none" w="med" len="med"/>
                    </a:lnB>
                  </a:tcPr>
                </a:tc>
                <a:extLst>
                  <a:ext uri="{0D108BD9-81ED-4DB2-BD59-A6C34878D82A}">
                    <a16:rowId xmlns:a16="http://schemas.microsoft.com/office/drawing/2014/main" val="2828120531"/>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95276" y="195263"/>
            <a:ext cx="6659563" cy="493712"/>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r>
              <a:rPr kumimoji="0" lang="en-US" altLang="zh-CN" b="1" i="0" u="none" strike="noStrike" kern="1200" cap="none" spc="0" normalizeH="0" baseline="0" noProof="0" dirty="0" smtClean="0">
                <a:ln>
                  <a:noFill/>
                </a:ln>
                <a:solidFill>
                  <a:srgbClr val="111313"/>
                </a:solidFill>
                <a:effectLst/>
                <a:uLnTx/>
                <a:uFillTx/>
                <a:latin typeface="微软雅黑" panose="020B0503020204020204" pitchFamily="34" charset="-122"/>
                <a:ea typeface="微软雅黑" panose="020B0503020204020204" pitchFamily="34" charset="-122"/>
              </a:rPr>
              <a:t>3.</a:t>
            </a:r>
            <a:r>
              <a:rPr lang="zh-CN" altLang="en-US" b="1" dirty="0">
                <a:solidFill>
                  <a:srgbClr val="111313"/>
                </a:solidFill>
                <a:latin typeface="微软雅黑" panose="020B0503020204020204" pitchFamily="34" charset="-122"/>
                <a:ea typeface="微软雅黑" panose="020B0503020204020204" pitchFamily="34" charset="-122"/>
              </a:rPr>
              <a:t>控股投资人对外投资情况（天眼查）</a:t>
            </a:r>
          </a:p>
        </p:txBody>
      </p:sp>
      <p:graphicFrame>
        <p:nvGraphicFramePr>
          <p:cNvPr id="2" name="表格 1"/>
          <p:cNvGraphicFramePr>
            <a:graphicFrameLocks noGrp="1"/>
          </p:cNvGraphicFramePr>
          <p:nvPr>
            <p:extLst>
              <p:ext uri="{D42A27DB-BD31-4B8C-83A1-F6EECF244321}">
                <p14:modId xmlns:p14="http://schemas.microsoft.com/office/powerpoint/2010/main" val="124462338"/>
              </p:ext>
            </p:extLst>
          </p:nvPr>
        </p:nvGraphicFramePr>
        <p:xfrm>
          <a:off x="1172731" y="1597122"/>
          <a:ext cx="10252360" cy="3667608"/>
        </p:xfrm>
        <a:graphic>
          <a:graphicData uri="http://schemas.openxmlformats.org/drawingml/2006/table">
            <a:tbl>
              <a:tblPr firstRow="1" bandRow="1">
                <a:tableStyleId>{5C22544A-7EE6-4342-B048-85BDC9FD1C3A}</a:tableStyleId>
              </a:tblPr>
              <a:tblGrid>
                <a:gridCol w="1281545">
                  <a:extLst>
                    <a:ext uri="{9D8B030D-6E8A-4147-A177-3AD203B41FA5}">
                      <a16:colId xmlns:a16="http://schemas.microsoft.com/office/drawing/2014/main" val="275120459"/>
                    </a:ext>
                  </a:extLst>
                </a:gridCol>
                <a:gridCol w="1281545">
                  <a:extLst>
                    <a:ext uri="{9D8B030D-6E8A-4147-A177-3AD203B41FA5}">
                      <a16:colId xmlns:a16="http://schemas.microsoft.com/office/drawing/2014/main" val="1818993833"/>
                    </a:ext>
                  </a:extLst>
                </a:gridCol>
                <a:gridCol w="1281545">
                  <a:extLst>
                    <a:ext uri="{9D8B030D-6E8A-4147-A177-3AD203B41FA5}">
                      <a16:colId xmlns:a16="http://schemas.microsoft.com/office/drawing/2014/main" val="1085909083"/>
                    </a:ext>
                  </a:extLst>
                </a:gridCol>
                <a:gridCol w="1281545">
                  <a:extLst>
                    <a:ext uri="{9D8B030D-6E8A-4147-A177-3AD203B41FA5}">
                      <a16:colId xmlns:a16="http://schemas.microsoft.com/office/drawing/2014/main" val="803000925"/>
                    </a:ext>
                  </a:extLst>
                </a:gridCol>
                <a:gridCol w="1281545">
                  <a:extLst>
                    <a:ext uri="{9D8B030D-6E8A-4147-A177-3AD203B41FA5}">
                      <a16:colId xmlns:a16="http://schemas.microsoft.com/office/drawing/2014/main" val="2896043625"/>
                    </a:ext>
                  </a:extLst>
                </a:gridCol>
                <a:gridCol w="1281545">
                  <a:extLst>
                    <a:ext uri="{9D8B030D-6E8A-4147-A177-3AD203B41FA5}">
                      <a16:colId xmlns:a16="http://schemas.microsoft.com/office/drawing/2014/main" val="3971528825"/>
                    </a:ext>
                  </a:extLst>
                </a:gridCol>
                <a:gridCol w="1281545">
                  <a:extLst>
                    <a:ext uri="{9D8B030D-6E8A-4147-A177-3AD203B41FA5}">
                      <a16:colId xmlns:a16="http://schemas.microsoft.com/office/drawing/2014/main" val="2938421308"/>
                    </a:ext>
                  </a:extLst>
                </a:gridCol>
                <a:gridCol w="1281545">
                  <a:extLst>
                    <a:ext uri="{9D8B030D-6E8A-4147-A177-3AD203B41FA5}">
                      <a16:colId xmlns:a16="http://schemas.microsoft.com/office/drawing/2014/main" val="1035949152"/>
                    </a:ext>
                  </a:extLst>
                </a:gridCol>
              </a:tblGrid>
              <a:tr h="523944">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4"/>
                          </a:solidFill>
                        </a:ln>
                        <a:solidFill>
                          <a:srgbClr val="FFC000"/>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465681"/>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0875666"/>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486983"/>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643792"/>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88051"/>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630163"/>
                  </a:ext>
                </a:extLst>
              </a:tr>
              <a:tr h="523944">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zh-CN" altLang="en-US" dirty="0">
                        <a:ln>
                          <a:solidFill>
                            <a:schemeClr val="accent1"/>
                          </a:solidFill>
                        </a:ln>
                        <a:solidFill>
                          <a:srgbClr val="FFC000"/>
                        </a:solidFill>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56531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375155510"/>
              </p:ext>
            </p:extLst>
          </p:nvPr>
        </p:nvGraphicFramePr>
        <p:xfrm>
          <a:off x="1213203" y="1078786"/>
          <a:ext cx="10171415" cy="365760"/>
        </p:xfrm>
        <a:graphic>
          <a:graphicData uri="http://schemas.openxmlformats.org/drawingml/2006/table">
            <a:tbl>
              <a:tblPr/>
              <a:tblGrid>
                <a:gridCol w="10171415">
                  <a:extLst>
                    <a:ext uri="{9D8B030D-6E8A-4147-A177-3AD203B41FA5}">
                      <a16:colId xmlns:a16="http://schemas.microsoft.com/office/drawing/2014/main" val="3740856984"/>
                    </a:ext>
                  </a:extLst>
                </a:gridCol>
              </a:tblGrid>
              <a:tr h="0">
                <a:tc>
                  <a:txBody>
                    <a:bodyPr/>
                    <a:lstStyle/>
                    <a:p>
                      <a:endParaRPr lang="zh-CN" altLang="en-US" dirty="0"/>
                    </a:p>
                  </a:txBody>
                  <a:tcPr>
                    <a:lnL w="19050" cmpd="sng">
                      <a:solidFill>
                        <a:schemeClr val="accent2"/>
                      </a:solidFill>
                      <a:prstDash val="solid"/>
                    </a:lnL>
                    <a:lnR w="19050" cmpd="sng">
                      <a:solidFill>
                        <a:schemeClr val="accent2"/>
                      </a:solidFill>
                      <a:prstDash val="solid"/>
                    </a:lnR>
                    <a:lnT w="19050" cmpd="sng">
                      <a:solidFill>
                        <a:schemeClr val="accent2"/>
                      </a:solidFill>
                      <a:prstDash val="solid"/>
                    </a:lnT>
                    <a:lnB w="19050" cmpd="sng">
                      <a:solidFill>
                        <a:schemeClr val="accent2"/>
                      </a:solidFill>
                      <a:prstDash val="solid"/>
                    </a:lnB>
                  </a:tcPr>
                </a:tc>
                <a:extLst>
                  <a:ext uri="{0D108BD9-81ED-4DB2-BD59-A6C34878D82A}">
                    <a16:rowId xmlns:a16="http://schemas.microsoft.com/office/drawing/2014/main" val="1134058175"/>
                  </a:ext>
                </a:extLst>
              </a:tr>
            </a:tbl>
          </a:graphicData>
        </a:graphic>
      </p:graphicFrame>
    </p:spTree>
    <p:extLst>
      <p:ext uri="{BB962C8B-B14F-4D97-AF65-F5344CB8AC3E}">
        <p14:creationId xmlns:p14="http://schemas.microsoft.com/office/powerpoint/2010/main" val="267673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文本框 1"/>
          <p:cNvSpPr txBox="1">
            <a:spLocks noChangeArrowheads="1"/>
          </p:cNvSpPr>
          <p:nvPr/>
        </p:nvSpPr>
        <p:spPr bwMode="auto">
          <a:xfrm>
            <a:off x="642939" y="547689"/>
            <a:ext cx="9056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b="1" dirty="0" smtClean="0">
                <a:solidFill>
                  <a:srgbClr val="1E323C"/>
                </a:solidFill>
                <a:latin typeface="微软雅黑" panose="020B0503020204020204" pitchFamily="34" charset="-122"/>
                <a:ea typeface="微软雅黑" panose="020B0503020204020204" pitchFamily="34" charset="-122"/>
                <a:sym typeface="Arial" panose="020B0604020202020204" pitchFamily="34" charset="0"/>
              </a:rPr>
              <a:t>4. </a:t>
            </a:r>
            <a:r>
              <a:rPr lang="zh-CN" altLang="zh-CN" b="1" dirty="0">
                <a:solidFill>
                  <a:srgbClr val="1E323C"/>
                </a:solidFill>
                <a:latin typeface="微软雅黑" panose="020B0503020204020204" pitchFamily="34" charset="-122"/>
                <a:ea typeface="微软雅黑" panose="020B0503020204020204" pitchFamily="34" charset="-122"/>
              </a:rPr>
              <a:t>申请公司</a:t>
            </a:r>
            <a:r>
              <a:rPr lang="zh-CN" altLang="en-US" b="1" dirty="0">
                <a:solidFill>
                  <a:srgbClr val="1E323C"/>
                </a:solidFill>
                <a:latin typeface="微软雅黑" panose="020B0503020204020204" pitchFamily="34" charset="-122"/>
                <a:ea typeface="微软雅黑" panose="020B0503020204020204" pitchFamily="34" charset="-122"/>
              </a:rPr>
              <a:t>主营品牌</a:t>
            </a:r>
            <a:r>
              <a:rPr lang="zh-CN" altLang="zh-CN" b="1" dirty="0">
                <a:solidFill>
                  <a:srgbClr val="1E323C"/>
                </a:solidFill>
                <a:latin typeface="微软雅黑" panose="020B0503020204020204" pitchFamily="34" charset="-122"/>
                <a:ea typeface="微软雅黑" panose="020B0503020204020204" pitchFamily="34" charset="-122"/>
              </a:rPr>
              <a:t>经营业绩</a:t>
            </a:r>
            <a:r>
              <a:rPr lang="zh-CN" altLang="en-US" b="1" dirty="0" smtClean="0">
                <a:solidFill>
                  <a:srgbClr val="1E323C"/>
                </a:solidFill>
                <a:latin typeface="微软雅黑" panose="020B0503020204020204" pitchFamily="34" charset="-122"/>
                <a:ea typeface="微软雅黑" panose="020B0503020204020204" pitchFamily="34" charset="-122"/>
              </a:rPr>
              <a:t>表现</a:t>
            </a:r>
            <a:endParaRPr lang="en-US" altLang="zh-CN"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84261888"/>
              </p:ext>
            </p:extLst>
          </p:nvPr>
        </p:nvGraphicFramePr>
        <p:xfrm>
          <a:off x="642939" y="1012826"/>
          <a:ext cx="10872788" cy="5102223"/>
        </p:xfrm>
        <a:graphic>
          <a:graphicData uri="http://schemas.openxmlformats.org/drawingml/2006/table">
            <a:tbl>
              <a:tblPr>
                <a:tableStyleId>{5C22544A-7EE6-4342-B048-85BDC9FD1C3A}</a:tableStyleId>
              </a:tblPr>
              <a:tblGrid>
                <a:gridCol w="2209499">
                  <a:extLst>
                    <a:ext uri="{9D8B030D-6E8A-4147-A177-3AD203B41FA5}">
                      <a16:colId xmlns:a16="http://schemas.microsoft.com/office/drawing/2014/main" val="1355145369"/>
                    </a:ext>
                  </a:extLst>
                </a:gridCol>
                <a:gridCol w="1640401">
                  <a:extLst>
                    <a:ext uri="{9D8B030D-6E8A-4147-A177-3AD203B41FA5}">
                      <a16:colId xmlns:a16="http://schemas.microsoft.com/office/drawing/2014/main" val="2059769783"/>
                    </a:ext>
                  </a:extLst>
                </a:gridCol>
                <a:gridCol w="168613">
                  <a:extLst>
                    <a:ext uri="{9D8B030D-6E8A-4147-A177-3AD203B41FA5}">
                      <a16:colId xmlns:a16="http://schemas.microsoft.com/office/drawing/2014/main" val="3462210530"/>
                    </a:ext>
                  </a:extLst>
                </a:gridCol>
                <a:gridCol w="1967867">
                  <a:extLst>
                    <a:ext uri="{9D8B030D-6E8A-4147-A177-3AD203B41FA5}">
                      <a16:colId xmlns:a16="http://schemas.microsoft.com/office/drawing/2014/main" val="175142243"/>
                    </a:ext>
                  </a:extLst>
                </a:gridCol>
                <a:gridCol w="2057481">
                  <a:extLst>
                    <a:ext uri="{9D8B030D-6E8A-4147-A177-3AD203B41FA5}">
                      <a16:colId xmlns:a16="http://schemas.microsoft.com/office/drawing/2014/main" val="2567022082"/>
                    </a:ext>
                  </a:extLst>
                </a:gridCol>
                <a:gridCol w="2828927">
                  <a:extLst>
                    <a:ext uri="{9D8B030D-6E8A-4147-A177-3AD203B41FA5}">
                      <a16:colId xmlns:a16="http://schemas.microsoft.com/office/drawing/2014/main" val="2985252996"/>
                    </a:ext>
                  </a:extLst>
                </a:gridCol>
              </a:tblGrid>
              <a:tr h="520635">
                <a:tc>
                  <a:txBody>
                    <a:bodyPr/>
                    <a:lstStyle/>
                    <a:p>
                      <a:pPr algn="ctr" hangingPunct="0">
                        <a:spcBef>
                          <a:spcPts val="600"/>
                        </a:spcBef>
                        <a:spcAft>
                          <a:spcPts val="600"/>
                        </a:spcAft>
                      </a:pPr>
                      <a:r>
                        <a:rPr lang="zh-CN" altLang="en-US" sz="1500" b="1" dirty="0" smtClean="0">
                          <a:solidFill>
                            <a:schemeClr val="bg1"/>
                          </a:solidFill>
                          <a:effectLst/>
                          <a:latin typeface="微软雅黑" panose="020B0503020204020204" pitchFamily="34" charset="-122"/>
                          <a:ea typeface="微软雅黑" panose="020B0503020204020204" pitchFamily="34" charset="-122"/>
                        </a:rPr>
                        <a:t>经营品牌</a:t>
                      </a:r>
                      <a:endParaRPr lang="zh-CN" sz="1500" b="1" dirty="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500" dirty="0" smtClean="0">
                          <a:solidFill>
                            <a:schemeClr val="bg1"/>
                          </a:solidFill>
                          <a:effectLst/>
                          <a:latin typeface="微软雅黑" panose="020B0503020204020204" pitchFamily="34" charset="-122"/>
                          <a:ea typeface="微软雅黑" panose="020B0503020204020204" pitchFamily="34" charset="-122"/>
                        </a:rPr>
                        <a:t>品牌</a:t>
                      </a:r>
                      <a:r>
                        <a:rPr lang="en-GB" altLang="zh-CN" sz="1500" dirty="0" smtClean="0">
                          <a:solidFill>
                            <a:schemeClr val="bg1"/>
                          </a:solidFill>
                          <a:effectLst/>
                          <a:latin typeface="微软雅黑" panose="020B0503020204020204" pitchFamily="34" charset="-122"/>
                          <a:ea typeface="微软雅黑" panose="020B0503020204020204" pitchFamily="34" charset="-122"/>
                        </a:rPr>
                        <a:t>1</a:t>
                      </a:r>
                      <a:r>
                        <a:rPr lang="zh-CN" altLang="zh-CN" sz="1500" dirty="0" smtClean="0">
                          <a:solidFill>
                            <a:schemeClr val="bg1"/>
                          </a:solidFill>
                          <a:effectLst/>
                          <a:latin typeface="微软雅黑" panose="020B0503020204020204" pitchFamily="34" charset="-122"/>
                          <a:ea typeface="微软雅黑" panose="020B0503020204020204" pitchFamily="34" charset="-122"/>
                        </a:rPr>
                        <a:t>：</a:t>
                      </a:r>
                      <a:r>
                        <a:rPr lang="zh-CN" altLang="en-US" sz="1500" dirty="0" smtClean="0">
                          <a:solidFill>
                            <a:schemeClr val="bg1"/>
                          </a:solidFill>
                          <a:effectLst/>
                          <a:latin typeface="微软雅黑" panose="020B0503020204020204" pitchFamily="34" charset="-122"/>
                          <a:ea typeface="微软雅黑" panose="020B0503020204020204" pitchFamily="34" charset="-122"/>
                        </a:rPr>
                        <a:t>宝马</a:t>
                      </a:r>
                      <a:endParaRPr lang="zh-CN" altLang="zh-CN" sz="1500" dirty="0" smtClean="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500" dirty="0" smtClean="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500" dirty="0" smtClean="0">
                          <a:solidFill>
                            <a:schemeClr val="bg1"/>
                          </a:solidFill>
                          <a:effectLst/>
                          <a:latin typeface="微软雅黑" panose="020B0503020204020204" pitchFamily="34" charset="-122"/>
                          <a:ea typeface="微软雅黑" panose="020B0503020204020204" pitchFamily="34" charset="-122"/>
                        </a:rPr>
                        <a:t>品牌</a:t>
                      </a:r>
                      <a:r>
                        <a:rPr lang="en-GB" altLang="zh-CN" sz="1500" dirty="0" smtClean="0">
                          <a:solidFill>
                            <a:schemeClr val="bg1"/>
                          </a:solidFill>
                          <a:effectLst/>
                          <a:latin typeface="微软雅黑" panose="020B0503020204020204" pitchFamily="34" charset="-122"/>
                          <a:ea typeface="微软雅黑" panose="020B0503020204020204" pitchFamily="34" charset="-122"/>
                        </a:rPr>
                        <a:t>2:</a:t>
                      </a:r>
                      <a:r>
                        <a:rPr lang="zh-CN" altLang="en-US" sz="1500" dirty="0" smtClean="0">
                          <a:solidFill>
                            <a:schemeClr val="bg1"/>
                          </a:solidFill>
                          <a:effectLst/>
                          <a:latin typeface="微软雅黑" panose="020B0503020204020204" pitchFamily="34" charset="-122"/>
                          <a:ea typeface="微软雅黑" panose="020B0503020204020204" pitchFamily="34" charset="-122"/>
                        </a:rPr>
                        <a:t>奔驰</a:t>
                      </a:r>
                      <a:endParaRPr lang="zh-CN" altLang="zh-CN" sz="1500" dirty="0" smtClean="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500" dirty="0" smtClean="0">
                          <a:solidFill>
                            <a:schemeClr val="bg1"/>
                          </a:solidFill>
                          <a:effectLst/>
                          <a:latin typeface="微软雅黑" panose="020B0503020204020204" pitchFamily="34" charset="-122"/>
                          <a:ea typeface="微软雅黑" panose="020B0503020204020204" pitchFamily="34" charset="-122"/>
                        </a:rPr>
                        <a:t>品牌</a:t>
                      </a:r>
                      <a:r>
                        <a:rPr lang="en-GB" altLang="zh-CN" sz="1500" dirty="0" smtClean="0">
                          <a:solidFill>
                            <a:schemeClr val="bg1"/>
                          </a:solidFill>
                          <a:effectLst/>
                          <a:latin typeface="微软雅黑" panose="020B0503020204020204" pitchFamily="34" charset="-122"/>
                          <a:ea typeface="微软雅黑" panose="020B0503020204020204" pitchFamily="34" charset="-122"/>
                        </a:rPr>
                        <a:t>3</a:t>
                      </a:r>
                      <a:r>
                        <a:rPr lang="zh-CN" altLang="en-US" sz="1500" dirty="0" smtClean="0">
                          <a:solidFill>
                            <a:schemeClr val="bg1"/>
                          </a:solidFill>
                          <a:effectLst/>
                          <a:latin typeface="微软雅黑" panose="020B0503020204020204" pitchFamily="34" charset="-122"/>
                          <a:ea typeface="微软雅黑" panose="020B0503020204020204" pitchFamily="34" charset="-122"/>
                        </a:rPr>
                        <a:t>：奥迪</a:t>
                      </a:r>
                      <a:endParaRPr lang="zh-CN" altLang="zh-CN" sz="1500" dirty="0" smtClean="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bg1"/>
                          </a:solidFill>
                          <a:effectLst/>
                          <a:latin typeface="微软雅黑" panose="020B0503020204020204" pitchFamily="34" charset="-122"/>
                          <a:ea typeface="微软雅黑" panose="020B0503020204020204" pitchFamily="34" charset="-122"/>
                        </a:rPr>
                        <a:t>填写说明</a:t>
                      </a:r>
                      <a:endParaRPr lang="zh-CN" altLang="zh-CN" sz="1200" dirty="0" smtClean="0">
                        <a:solidFill>
                          <a:schemeClr val="bg1"/>
                        </a:solidFill>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56186652"/>
                  </a:ext>
                </a:extLst>
              </a:tr>
              <a:tr h="520635">
                <a:tc>
                  <a:txBody>
                    <a:bodyPr/>
                    <a:lstStyle/>
                    <a:p>
                      <a:pPr algn="ctr"/>
                      <a:r>
                        <a:rPr lang="en-US" altLang="zh-CN" sz="1500" dirty="0" smtClean="0">
                          <a:latin typeface="微软雅黑" panose="020B0503020204020204" pitchFamily="34" charset="-122"/>
                          <a:ea typeface="微软雅黑" panose="020B0503020204020204" pitchFamily="34" charset="-122"/>
                        </a:rPr>
                        <a:t>2022</a:t>
                      </a:r>
                      <a:r>
                        <a:rPr lang="zh-CN" altLang="en-US" sz="1500" dirty="0" smtClean="0">
                          <a:latin typeface="微软雅黑" panose="020B0503020204020204" pitchFamily="34" charset="-122"/>
                          <a:ea typeface="微软雅黑" panose="020B0503020204020204" pitchFamily="34" charset="-122"/>
                        </a:rPr>
                        <a:t>销量</a:t>
                      </a: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hangingPunct="0">
                        <a:spcBef>
                          <a:spcPts val="600"/>
                        </a:spcBef>
                        <a:spcAft>
                          <a:spcPts val="600"/>
                        </a:spcAft>
                      </a:pPr>
                      <a:r>
                        <a:rPr lang="en-GB" sz="1500" dirty="0">
                          <a:effectLst/>
                          <a:latin typeface="微软雅黑" panose="020B0503020204020204" pitchFamily="34" charset="-122"/>
                          <a:ea typeface="微软雅黑" panose="020B0503020204020204" pitchFamily="34" charset="-122"/>
                        </a:rPr>
                        <a:t> </a:t>
                      </a: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说明单店或品牌销量合计及店数</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043724"/>
                  </a:ext>
                </a:extLst>
              </a:tr>
              <a:tr h="784957">
                <a:tc>
                  <a:txBody>
                    <a:bodyPr/>
                    <a:lstStyle/>
                    <a:p>
                      <a:pPr algn="ctr"/>
                      <a:r>
                        <a:rPr lang="en-US" altLang="zh-CN" sz="1500" dirty="0" smtClean="0">
                          <a:latin typeface="微软雅黑" panose="020B0503020204020204" pitchFamily="34" charset="-122"/>
                          <a:ea typeface="微软雅黑" panose="020B0503020204020204" pitchFamily="34" charset="-122"/>
                        </a:rPr>
                        <a:t>2022</a:t>
                      </a:r>
                      <a:r>
                        <a:rPr lang="zh-CN" altLang="en-US" sz="1500" dirty="0" smtClean="0">
                          <a:latin typeface="微软雅黑" panose="020B0503020204020204" pitchFamily="34" charset="-122"/>
                          <a:ea typeface="微软雅黑" panose="020B0503020204020204" pitchFamily="34" charset="-122"/>
                        </a:rPr>
                        <a:t>销量排名</a:t>
                      </a:r>
                      <a:endParaRPr lang="en-US" altLang="zh-CN" sz="1500" dirty="0" smtClean="0">
                        <a:latin typeface="微软雅黑" panose="020B0503020204020204" pitchFamily="34" charset="-122"/>
                        <a:ea typeface="微软雅黑" panose="020B0503020204020204" pitchFamily="34" charset="-122"/>
                      </a:endParaRPr>
                    </a:p>
                    <a:p>
                      <a:pPr algn="ctr"/>
                      <a:r>
                        <a:rPr lang="zh-CN" altLang="en-US" sz="1500" dirty="0" smtClean="0">
                          <a:latin typeface="微软雅黑" panose="020B0503020204020204" pitchFamily="34" charset="-122"/>
                          <a:ea typeface="微软雅黑" panose="020B0503020204020204" pitchFamily="34" charset="-122"/>
                        </a:rPr>
                        <a:t>（区域或全国）</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hangingPunct="0">
                        <a:spcBef>
                          <a:spcPts val="600"/>
                        </a:spcBef>
                        <a:spcAft>
                          <a:spcPts val="600"/>
                        </a:spcAft>
                      </a:pPr>
                      <a:r>
                        <a:rPr lang="en-GB" sz="1500" dirty="0">
                          <a:effectLst/>
                          <a:latin typeface="微软雅黑" panose="020B0503020204020204" pitchFamily="34" charset="-122"/>
                          <a:ea typeface="微软雅黑" panose="020B0503020204020204" pitchFamily="34" charset="-122"/>
                        </a:rPr>
                        <a:t> </a:t>
                      </a: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销量在省区或全国排名情况</a:t>
                      </a:r>
                      <a:r>
                        <a:rPr lang="en-GB" sz="1200" dirty="0">
                          <a:effectLst/>
                          <a:latin typeface="微软雅黑" panose="020B0503020204020204" pitchFamily="34" charset="-122"/>
                          <a:ea typeface="微软雅黑" panose="020B0503020204020204" pitchFamily="34" charset="-122"/>
                        </a:rPr>
                        <a:t> </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000329"/>
                  </a:ext>
                </a:extLst>
              </a:tr>
              <a:tr h="520635">
                <a:tc>
                  <a:txBody>
                    <a:bodyPr/>
                    <a:lstStyle/>
                    <a:p>
                      <a:pPr marL="0" marR="0" indent="0" algn="ctr" defTabSz="914400" rtl="0" eaLnBrk="1" fontAlgn="auto" latinLnBrk="0" hangingPunct="0">
                        <a:lnSpc>
                          <a:spcPct val="100000"/>
                        </a:lnSpc>
                        <a:spcBef>
                          <a:spcPts val="600"/>
                        </a:spcBef>
                        <a:spcAft>
                          <a:spcPts val="600"/>
                        </a:spcAft>
                        <a:buClrTx/>
                        <a:buSzTx/>
                        <a:buFontTx/>
                        <a:buNone/>
                        <a:tabLst/>
                        <a:defRPr/>
                      </a:pPr>
                      <a:r>
                        <a:rPr lang="en-US" altLang="zh-CN" sz="1500" dirty="0" smtClean="0">
                          <a:latin typeface="微软雅黑" panose="020B0503020204020204" pitchFamily="34" charset="-122"/>
                          <a:ea typeface="微软雅黑" panose="020B0503020204020204" pitchFamily="34" charset="-122"/>
                        </a:rPr>
                        <a:t>2022</a:t>
                      </a:r>
                      <a:r>
                        <a:rPr lang="zh-CN" altLang="en-US" sz="1500" dirty="0" smtClean="0">
                          <a:latin typeface="微软雅黑" panose="020B0503020204020204" pitchFamily="34" charset="-122"/>
                          <a:ea typeface="微软雅黑" panose="020B0503020204020204" pitchFamily="34" charset="-122"/>
                        </a:rPr>
                        <a:t>市占率及城市贡献度</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hangingPunct="0">
                        <a:spcBef>
                          <a:spcPts val="600"/>
                        </a:spcBef>
                        <a:spcAft>
                          <a:spcPts val="600"/>
                        </a:spcAft>
                      </a:pPr>
                      <a:r>
                        <a:rPr lang="en-GB" sz="1500" dirty="0">
                          <a:effectLst/>
                          <a:latin typeface="微软雅黑" panose="020B0503020204020204" pitchFamily="34" charset="-122"/>
                          <a:ea typeface="微软雅黑" panose="020B0503020204020204" pitchFamily="34" charset="-122"/>
                        </a:rPr>
                        <a:t> </a:t>
                      </a: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对比省或全国市占率，并说明本城市的贡献度</a:t>
                      </a:r>
                      <a:r>
                        <a:rPr lang="en-GB" sz="1200" dirty="0">
                          <a:effectLst/>
                          <a:latin typeface="微软雅黑" panose="020B0503020204020204" pitchFamily="34" charset="-122"/>
                          <a:ea typeface="微软雅黑" panose="020B0503020204020204" pitchFamily="34" charset="-122"/>
                        </a:rPr>
                        <a:t> </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66771"/>
                  </a:ext>
                </a:extLst>
              </a:tr>
              <a:tr h="520635">
                <a:tc>
                  <a:txBody>
                    <a:bodyPr/>
                    <a:lstStyle/>
                    <a:p>
                      <a:pPr algn="ctr" hangingPunct="0">
                        <a:spcBef>
                          <a:spcPts val="600"/>
                        </a:spcBef>
                        <a:spcAft>
                          <a:spcPts val="600"/>
                        </a:spcAft>
                      </a:pPr>
                      <a:r>
                        <a:rPr lang="en-US" altLang="zh-CN" sz="1500" dirty="0" smtClean="0">
                          <a:latin typeface="微软雅黑" panose="020B0503020204020204" pitchFamily="34" charset="-122"/>
                          <a:ea typeface="微软雅黑" panose="020B0503020204020204" pitchFamily="34" charset="-122"/>
                        </a:rPr>
                        <a:t>2022</a:t>
                      </a:r>
                      <a:r>
                        <a:rPr lang="zh-CN" altLang="en-US" sz="1500" dirty="0" smtClean="0">
                          <a:effectLst/>
                          <a:latin typeface="微软雅黑" panose="020B0503020204020204" pitchFamily="34" charset="-122"/>
                          <a:ea typeface="微软雅黑" panose="020B0503020204020204" pitchFamily="34" charset="-122"/>
                        </a:rPr>
                        <a:t>满意度得分及排名</a:t>
                      </a: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altLang="zh-CN"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0">
                        <a:lnSpc>
                          <a:spcPct val="100000"/>
                        </a:lnSpc>
                        <a:spcBef>
                          <a:spcPts val="600"/>
                        </a:spcBef>
                        <a:spcAft>
                          <a:spcPts val="600"/>
                        </a:spcAft>
                        <a:buClrTx/>
                        <a:buSzTx/>
                        <a:buFontTx/>
                        <a:buNone/>
                        <a:tabLst/>
                        <a:defRPr/>
                      </a:pPr>
                      <a:r>
                        <a:rPr lang="zh-CN" altLang="en-US" sz="1200" dirty="0" smtClean="0">
                          <a:effectLst/>
                          <a:latin typeface="微软雅黑" panose="020B0503020204020204" pitchFamily="34" charset="-122"/>
                          <a:ea typeface="微软雅黑" panose="020B0503020204020204" pitchFamily="34" charset="-122"/>
                        </a:rPr>
                        <a:t>对比省或全国满意度；在省区或全国排名情况</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6532005"/>
                  </a:ext>
                </a:extLst>
              </a:tr>
              <a:tr h="672821">
                <a:tc>
                  <a:txBody>
                    <a:bodyPr/>
                    <a:lstStyle/>
                    <a:p>
                      <a:pPr algn="ctr" rtl="0" fontAlgn="ctr"/>
                      <a:r>
                        <a:rPr lang="zh-CN" altLang="en-US" sz="1500" b="0" i="0" u="none" strike="noStrike" dirty="0" smtClean="0">
                          <a:solidFill>
                            <a:srgbClr val="000000"/>
                          </a:solidFill>
                          <a:effectLst/>
                          <a:latin typeface="微软雅黑" panose="020B0503020204020204" pitchFamily="34" charset="-122"/>
                          <a:ea typeface="微软雅黑" panose="020B0503020204020204" pitchFamily="34" charset="-122"/>
                        </a:rPr>
                        <a:t>近三年公司及投资人荣誉（含厂家荣誉）</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altLang="zh-CN"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9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1900" dirty="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突出业绩奖项</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4490900"/>
                  </a:ext>
                </a:extLst>
              </a:tr>
              <a:tr h="5206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b="0" i="0" u="none" strike="noStrike" dirty="0" smtClean="0">
                          <a:solidFill>
                            <a:srgbClr val="000000"/>
                          </a:solidFill>
                          <a:effectLst/>
                          <a:latin typeface="微软雅黑" panose="020B0503020204020204" pitchFamily="34" charset="-122"/>
                          <a:ea typeface="微软雅黑" panose="020B0503020204020204" pitchFamily="34" charset="-122"/>
                        </a:rPr>
                        <a:t>近</a:t>
                      </a:r>
                      <a:r>
                        <a:rPr lang="en-US" altLang="zh-CN" sz="1500" b="0" i="0" u="none" strike="noStrike" dirty="0" smtClean="0">
                          <a:solidFill>
                            <a:srgbClr val="000000"/>
                          </a:solidFill>
                          <a:effectLst/>
                          <a:latin typeface="微软雅黑" panose="020B0503020204020204" pitchFamily="34" charset="-122"/>
                          <a:ea typeface="微软雅黑" panose="020B0503020204020204" pitchFamily="34" charset="-122"/>
                        </a:rPr>
                        <a:t>3</a:t>
                      </a:r>
                      <a:r>
                        <a:rPr lang="zh-CN" altLang="en-US" sz="1500" b="0" i="0" u="none" strike="noStrike" dirty="0" smtClean="0">
                          <a:solidFill>
                            <a:srgbClr val="000000"/>
                          </a:solidFill>
                          <a:effectLst/>
                          <a:latin typeface="微软雅黑" panose="020B0503020204020204" pitchFamily="34" charset="-122"/>
                          <a:ea typeface="微软雅黑" panose="020B0503020204020204" pitchFamily="34" charset="-122"/>
                        </a:rPr>
                        <a:t>年新增经营品牌</a:t>
                      </a: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endParaRPr lang="en-US" altLang="zh-CN"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400" dirty="0" smtClean="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pPr algn="ctr" hangingPunct="0">
                        <a:spcBef>
                          <a:spcPts val="600"/>
                        </a:spcBef>
                        <a:spcAft>
                          <a:spcPts val="600"/>
                        </a:spcAft>
                      </a:pPr>
                      <a:endParaRPr lang="zh-CN" sz="14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重点体现新能源和豪华及合资品牌</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9227523"/>
                  </a:ext>
                </a:extLst>
              </a:tr>
              <a:tr h="5206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dirty="0" smtClean="0">
                          <a:effectLst/>
                          <a:latin typeface="微软雅黑" panose="020B0503020204020204" pitchFamily="34" charset="-122"/>
                          <a:ea typeface="微软雅黑" panose="020B0503020204020204" pitchFamily="34" charset="-122"/>
                        </a:rPr>
                        <a:t>行业口碑</a:t>
                      </a:r>
                      <a:endParaRPr lang="zh-CN" altLang="zh-CN" sz="1500" dirty="0" smtClean="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CN"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行业口碑良好或负面表现</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4541475"/>
                  </a:ext>
                </a:extLst>
              </a:tr>
              <a:tr h="52063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500" dirty="0" smtClean="0">
                          <a:effectLst/>
                          <a:latin typeface="微软雅黑" panose="020B0503020204020204" pitchFamily="34" charset="-122"/>
                          <a:ea typeface="微软雅黑" panose="020B0503020204020204" pitchFamily="34" charset="-122"/>
                        </a:rPr>
                        <a:t>其它（行业优势）</a:t>
                      </a:r>
                      <a:endParaRPr lang="zh-CN" altLang="zh-CN" sz="1500" dirty="0" smtClean="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CN"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500" dirty="0" smtClean="0"/>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a:txBody>
                    <a:bodyPr/>
                    <a:lstStyle/>
                    <a:p>
                      <a:pPr algn="ctr" hangingPunct="0">
                        <a:spcBef>
                          <a:spcPts val="600"/>
                        </a:spcBef>
                        <a:spcAft>
                          <a:spcPts val="600"/>
                        </a:spcAft>
                      </a:pPr>
                      <a:endParaRPr lang="zh-CN" sz="15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Bef>
                          <a:spcPts val="600"/>
                        </a:spcBef>
                        <a:spcAft>
                          <a:spcPts val="600"/>
                        </a:spcAft>
                      </a:pPr>
                      <a:r>
                        <a:rPr lang="zh-CN" altLang="en-US" sz="1200" dirty="0" smtClean="0">
                          <a:effectLst/>
                          <a:latin typeface="微软雅黑" panose="020B0503020204020204" pitchFamily="34" charset="-122"/>
                          <a:ea typeface="微软雅黑" panose="020B0503020204020204" pitchFamily="34" charset="-122"/>
                        </a:rPr>
                        <a:t>如豪华客户档案数量、数字营销</a:t>
                      </a:r>
                      <a:endParaRPr lang="zh-CN" sz="1200" dirty="0">
                        <a:effectLst/>
                        <a:latin typeface="微软雅黑" panose="020B0503020204020204" pitchFamily="34" charset="-122"/>
                        <a:ea typeface="微软雅黑" panose="020B0503020204020204" pitchFamily="34" charset="-122"/>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2793917"/>
                  </a:ext>
                </a:extLst>
              </a:tr>
            </a:tbl>
          </a:graphicData>
        </a:graphic>
      </p:graphicFrame>
      <p:sp>
        <p:nvSpPr>
          <p:cNvPr id="4" name="圆角矩形标注 3"/>
          <p:cNvSpPr/>
          <p:nvPr/>
        </p:nvSpPr>
        <p:spPr>
          <a:xfrm>
            <a:off x="3178176" y="4606926"/>
            <a:ext cx="4530725" cy="401639"/>
          </a:xfrm>
          <a:prstGeom prst="wedgeRoundRectCallout">
            <a:avLst>
              <a:gd name="adj1" fmla="val -44607"/>
              <a:gd name="adj2" fmla="val 54636"/>
              <a:gd name="adj3" fmla="val 166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i="1" dirty="0">
                <a:solidFill>
                  <a:srgbClr val="FF0000"/>
                </a:solidFill>
                <a:latin typeface="微软雅黑" panose="020B0503020204020204" pitchFamily="34" charset="-122"/>
                <a:ea typeface="微软雅黑" panose="020B0503020204020204" pitchFamily="34" charset="-122"/>
              </a:rPr>
              <a:t>附件</a:t>
            </a:r>
            <a:r>
              <a:rPr lang="en-US" altLang="zh-CN" sz="1600" i="1" dirty="0">
                <a:solidFill>
                  <a:srgbClr val="FF0000"/>
                </a:solidFill>
                <a:latin typeface="微软雅黑" panose="020B0503020204020204" pitchFamily="34" charset="-122"/>
                <a:ea typeface="微软雅黑" panose="020B0503020204020204" pitchFamily="34" charset="-122"/>
              </a:rPr>
              <a:t>5</a:t>
            </a:r>
            <a:r>
              <a:rPr lang="zh-CN" altLang="en-US" sz="1600" i="1" dirty="0">
                <a:solidFill>
                  <a:srgbClr val="FF0000"/>
                </a:solidFill>
                <a:latin typeface="微软雅黑" panose="020B0503020204020204" pitchFamily="34" charset="-122"/>
                <a:ea typeface="微软雅黑" panose="020B0503020204020204" pitchFamily="34" charset="-122"/>
              </a:rPr>
              <a:t>：近三年获得的荣誉，需提供荣誉证书</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2217c5b5-afa3-41c2-b8c7-4d7757416b88}"/>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6473f3a4-8db2-4642-b375-8538e992d168}"/>
  <p:tag name="TABLE_ENDDRAG_ORIGIN_RECT" val="338*383"/>
  <p:tag name="TABLE_ENDDRAG_RECT" val="611*99*338*342"/>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2766</Words>
  <Application>Microsoft Office PowerPoint</Application>
  <PresentationFormat>宽屏</PresentationFormat>
  <Paragraphs>555</Paragraphs>
  <Slides>23</Slides>
  <Notes>8</Notes>
  <HiddenSlides>0</HiddenSlides>
  <MMClips>0</MMClips>
  <ScaleCrop>false</ScaleCrop>
  <HeadingPairs>
    <vt:vector size="8" baseType="variant">
      <vt:variant>
        <vt:lpstr>已用的字体</vt:lpstr>
      </vt:variant>
      <vt:variant>
        <vt:i4>12</vt:i4>
      </vt:variant>
      <vt:variant>
        <vt:lpstr>主题</vt:lpstr>
      </vt:variant>
      <vt:variant>
        <vt:i4>7</vt:i4>
      </vt:variant>
      <vt:variant>
        <vt:lpstr>嵌入 OLE 服务器</vt:lpstr>
      </vt:variant>
      <vt:variant>
        <vt:i4>1</vt:i4>
      </vt:variant>
      <vt:variant>
        <vt:lpstr>幻灯片标题</vt:lpstr>
      </vt:variant>
      <vt:variant>
        <vt:i4>23</vt:i4>
      </vt:variant>
    </vt:vector>
  </HeadingPairs>
  <TitlesOfParts>
    <vt:vector size="43" baseType="lpstr">
      <vt:lpstr>等线</vt:lpstr>
      <vt:lpstr>等线 Light</vt:lpstr>
      <vt:lpstr>仿宋</vt:lpstr>
      <vt:lpstr>华文琥珀</vt:lpstr>
      <vt:lpstr>华文细黑</vt:lpstr>
      <vt:lpstr>宋体</vt:lpstr>
      <vt:lpstr>微软雅黑</vt:lpstr>
      <vt:lpstr>微软雅黑 Light</vt:lpstr>
      <vt:lpstr>Arial</vt:lpstr>
      <vt:lpstr>Calibri</vt:lpstr>
      <vt:lpstr>Helvetica</vt:lpstr>
      <vt:lpstr>Times New Roman</vt:lpstr>
      <vt:lpstr>1_自定义设计方案</vt:lpstr>
      <vt:lpstr>3_自定义设计方案</vt:lpstr>
      <vt:lpstr>2_自定义设计方案</vt:lpstr>
      <vt:lpstr>4_Office 主题​​</vt:lpstr>
      <vt:lpstr>5_Office 主题​​</vt:lpstr>
      <vt:lpstr>4_自定义设计方案</vt:lpstr>
      <vt:lpstr>Office theme</vt:lpstr>
      <vt:lpstr>包装程序外壳对象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fading.shen(申发定91962)</dc:creator>
  <cp:lastModifiedBy>fading.shen(申发定91962)</cp:lastModifiedBy>
  <cp:revision>35</cp:revision>
  <dcterms:created xsi:type="dcterms:W3CDTF">2023-01-16T10:16:41Z</dcterms:created>
  <dcterms:modified xsi:type="dcterms:W3CDTF">2024-06-20T02:31:36Z</dcterms:modified>
</cp:coreProperties>
</file>